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85" r:id="rId3"/>
    <p:sldId id="4986" r:id="rId5"/>
    <p:sldId id="3188" r:id="rId6"/>
    <p:sldId id="4521" r:id="rId7"/>
    <p:sldId id="4522" r:id="rId8"/>
    <p:sldId id="3189" r:id="rId9"/>
    <p:sldId id="4523" r:id="rId10"/>
    <p:sldId id="3190" r:id="rId11"/>
    <p:sldId id="3191" r:id="rId12"/>
    <p:sldId id="4524" r:id="rId13"/>
    <p:sldId id="3192" r:id="rId14"/>
    <p:sldId id="4525" r:id="rId15"/>
    <p:sldId id="3193" r:id="rId16"/>
    <p:sldId id="4526" r:id="rId17"/>
    <p:sldId id="3194" r:id="rId18"/>
    <p:sldId id="3195" r:id="rId19"/>
    <p:sldId id="3196" r:id="rId20"/>
    <p:sldId id="3197" r:id="rId21"/>
    <p:sldId id="4527" r:id="rId22"/>
    <p:sldId id="3198" r:id="rId23"/>
    <p:sldId id="4987" r:id="rId24"/>
    <p:sldId id="3199" r:id="rId25"/>
    <p:sldId id="26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丁亮" initials="丁"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18" autoAdjust="0"/>
  </p:normalViewPr>
  <p:slideViewPr>
    <p:cSldViewPr snapToGrid="0">
      <p:cViewPr varScale="1">
        <p:scale>
          <a:sx n="81" d="100"/>
          <a:sy n="81" d="100"/>
        </p:scale>
        <p:origin x="672" y="67"/>
      </p:cViewPr>
      <p:guideLst>
        <p:guide orient="horz" pos="2160"/>
        <p:guide pos="387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23277-CD40-40ED-9C44-F539BFE25C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47813-D77D-47F9-8A50-A93CCF3C3E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
        <p:nvSpPr>
          <p:cNvPr id="9" name="矩形 8"/>
          <p:cNvSpPr/>
          <p:nvPr userDrawn="1"/>
        </p:nvSpPr>
        <p:spPr>
          <a:xfrm>
            <a:off x="8858628" y="64501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981" y="43271"/>
            <a:ext cx="12188020" cy="6771458"/>
          </a:xfrm>
          <a:prstGeom prst="rect">
            <a:avLst/>
          </a:prstGeom>
        </p:spPr>
      </p:pic>
      <p:pic>
        <p:nvPicPr>
          <p:cNvPr id="4" name="图片 3"/>
          <p:cNvPicPr>
            <a:picLocks noChangeAspect="1"/>
          </p:cNvPicPr>
          <p:nvPr/>
        </p:nvPicPr>
        <p:blipFill>
          <a:blip r:embed="rId2" cstate="screen"/>
          <a:stretch>
            <a:fillRect/>
          </a:stretch>
        </p:blipFill>
        <p:spPr>
          <a:xfrm>
            <a:off x="2664450" y="973610"/>
            <a:ext cx="8940092" cy="5074205"/>
          </a:xfrm>
          <a:prstGeom prst="rect">
            <a:avLst/>
          </a:prstGeom>
        </p:spPr>
      </p:pic>
      <p:pic>
        <p:nvPicPr>
          <p:cNvPr id="3" name="图片 2"/>
          <p:cNvPicPr>
            <a:picLocks noChangeAspect="1"/>
          </p:cNvPicPr>
          <p:nvPr/>
        </p:nvPicPr>
        <p:blipFill>
          <a:blip r:embed="rId3" cstate="screen"/>
          <a:stretch>
            <a:fillRect/>
          </a:stretch>
        </p:blipFill>
        <p:spPr>
          <a:xfrm>
            <a:off x="96398" y="448970"/>
            <a:ext cx="8425924" cy="6359552"/>
          </a:xfrm>
          <a:prstGeom prst="rect">
            <a:avLst/>
          </a:prstGeom>
        </p:spPr>
      </p:pic>
      <p:sp>
        <p:nvSpPr>
          <p:cNvPr id="73" name="文本框 2"/>
          <p:cNvSpPr txBox="1">
            <a:spLocks noChangeArrowheads="1"/>
          </p:cNvSpPr>
          <p:nvPr/>
        </p:nvSpPr>
        <p:spPr bwMode="auto">
          <a:xfrm>
            <a:off x="5915391" y="2342306"/>
            <a:ext cx="6276608" cy="1161415"/>
          </a:xfrm>
          <a:prstGeom prst="rect">
            <a:avLst/>
          </a:prstGeom>
          <a:solidFill>
            <a:srgbClr val="FFFFFF">
              <a:alpha val="40000"/>
            </a:srgbClr>
          </a:solidFill>
          <a:ln>
            <a:noFill/>
          </a:ln>
        </p:spPr>
        <p:txBody>
          <a:bodyPr wrap="square" lIns="121370" tIns="60685" rIns="121370" bIns="60685">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6770" b="1" dirty="0">
                <a:solidFill>
                  <a:srgbClr val="002060"/>
                </a:solidFill>
              </a:rPr>
              <a:t>财务报表分析</a:t>
            </a:r>
            <a:endParaRPr lang="zh-CN" altLang="en-US" sz="4515" dirty="0">
              <a:solidFill>
                <a:srgbClr val="002060"/>
              </a:solidFill>
            </a:endParaRPr>
          </a:p>
        </p:txBody>
      </p:sp>
      <p:sp>
        <p:nvSpPr>
          <p:cNvPr id="74" name="矩形 73"/>
          <p:cNvSpPr>
            <a:spLocks noChangeArrowheads="1"/>
          </p:cNvSpPr>
          <p:nvPr/>
        </p:nvSpPr>
        <p:spPr bwMode="auto">
          <a:xfrm>
            <a:off x="5891625" y="4613321"/>
            <a:ext cx="5712917" cy="775970"/>
          </a:xfrm>
          <a:prstGeom prst="rect">
            <a:avLst/>
          </a:prstGeom>
          <a:solidFill>
            <a:srgbClr val="00B0F0"/>
          </a:solidFill>
          <a:ln>
            <a:noFill/>
          </a:ln>
        </p:spPr>
        <p:txBody>
          <a:bodyPr wrap="square" lIns="121370" tIns="60685" rIns="121370" bIns="60685">
            <a:spAutoFit/>
          </a:bodyPr>
          <a:lstStyle/>
          <a:p>
            <a:r>
              <a:rPr lang="zh-CN" altLang="zh-CN" sz="2130" dirty="0">
                <a:solidFill>
                  <a:schemeClr val="bg1"/>
                </a:solidFill>
                <a:ea typeface="微软雅黑" panose="020B0503020204020204" pitchFamily="34" charset="-122"/>
              </a:rPr>
              <a:t>第十讲： 盈利能力指标的计算与分析</a:t>
            </a:r>
            <a:endParaRPr lang="zh-CN" altLang="zh-CN" sz="2130" dirty="0">
              <a:solidFill>
                <a:schemeClr val="bg1"/>
              </a:solidFill>
              <a:ea typeface="微软雅黑" panose="020B0503020204020204" pitchFamily="34" charset="-122"/>
            </a:endParaRPr>
          </a:p>
          <a:p>
            <a:r>
              <a:rPr lang="zh-CN" altLang="zh-CN" sz="2130" dirty="0">
                <a:solidFill>
                  <a:schemeClr val="bg1"/>
                </a:solidFill>
                <a:ea typeface="微软雅黑" panose="020B0503020204020204" pitchFamily="34" charset="-122"/>
              </a:rPr>
              <a:t>主讲人：毛志建</a:t>
            </a:r>
            <a:endParaRPr lang="zh-CN" altLang="zh-CN" sz="2130" dirty="0">
              <a:solidFill>
                <a:schemeClr val="bg1"/>
              </a:solidFill>
              <a:ea typeface="微软雅黑" panose="020B0503020204020204" pitchFamily="34" charset="-122"/>
            </a:endParaRPr>
          </a:p>
        </p:txBody>
      </p:sp>
      <p:grpSp>
        <p:nvGrpSpPr>
          <p:cNvPr id="11" name="组合 35"/>
          <p:cNvGrpSpPr/>
          <p:nvPr/>
        </p:nvGrpSpPr>
        <p:grpSpPr bwMode="auto">
          <a:xfrm>
            <a:off x="6043404" y="5640149"/>
            <a:ext cx="5109617" cy="407667"/>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3000"/>
                            </p:stCondLst>
                            <p:childTnLst>
                              <p:par>
                                <p:cTn id="18" presetID="2" presetClass="entr" presetSubtype="2" fill="hold" grpId="0" nodeType="afterEffect">
                                  <p:stCondLst>
                                    <p:cond delay="0"/>
                                  </p:stCondLst>
                                  <p:iterate type="lt">
                                    <p:tmPct val="10000"/>
                                  </p:iterate>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400" fill="hold"/>
                                        <p:tgtEl>
                                          <p:spTgt spid="73"/>
                                        </p:tgtEl>
                                        <p:attrNameLst>
                                          <p:attrName>ppt_x</p:attrName>
                                        </p:attrNameLst>
                                      </p:cBhvr>
                                      <p:tavLst>
                                        <p:tav tm="0">
                                          <p:val>
                                            <p:strVal val="1+#ppt_w/2"/>
                                          </p:val>
                                        </p:tav>
                                        <p:tav tm="100000">
                                          <p:val>
                                            <p:strVal val="#ppt_x"/>
                                          </p:val>
                                        </p:tav>
                                      </p:tavLst>
                                    </p:anim>
                                    <p:anim calcmode="lin" valueType="num">
                                      <p:cBhvr additive="base">
                                        <p:cTn id="21" dur="400" fill="hold"/>
                                        <p:tgtEl>
                                          <p:spTgt spid="73"/>
                                        </p:tgtEl>
                                        <p:attrNameLst>
                                          <p:attrName>ppt_y</p:attrName>
                                        </p:attrNameLst>
                                      </p:cBhvr>
                                      <p:tavLst>
                                        <p:tav tm="0">
                                          <p:val>
                                            <p:strVal val="#ppt_y"/>
                                          </p:val>
                                        </p:tav>
                                        <p:tav tm="100000">
                                          <p:val>
                                            <p:strVal val="#ppt_y"/>
                                          </p:val>
                                        </p:tav>
                                      </p:tavLst>
                                    </p:anim>
                                  </p:childTnLst>
                                </p:cTn>
                              </p:par>
                            </p:childTnLst>
                          </p:cTn>
                        </p:par>
                        <p:par>
                          <p:cTn id="22" fill="hold">
                            <p:stCondLst>
                              <p:cond delay="2099"/>
                            </p:stCondLst>
                            <p:childTnLst>
                              <p:par>
                                <p:cTn id="23" presetID="2" presetClass="entr" presetSubtype="4" fill="hold" grpId="0" nodeType="afterEffect">
                                  <p:stCondLst>
                                    <p:cond delay="0"/>
                                  </p:stCondLst>
                                  <p:iterate type="lt">
                                    <p:tmPct val="10000"/>
                                  </p:iterate>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400" fill="hold"/>
                                        <p:tgtEl>
                                          <p:spTgt spid="74"/>
                                        </p:tgtEl>
                                        <p:attrNameLst>
                                          <p:attrName>ppt_x</p:attrName>
                                        </p:attrNameLst>
                                      </p:cBhvr>
                                      <p:tavLst>
                                        <p:tav tm="0">
                                          <p:val>
                                            <p:strVal val="#ppt_x"/>
                                          </p:val>
                                        </p:tav>
                                        <p:tav tm="100000">
                                          <p:val>
                                            <p:strVal val="#ppt_x"/>
                                          </p:val>
                                        </p:tav>
                                      </p:tavLst>
                                    </p:anim>
                                    <p:anim calcmode="lin" valueType="num">
                                      <p:cBhvr additive="base">
                                        <p:cTn id="26" dur="4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342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62660" y="1107440"/>
            <a:ext cx="8641080" cy="4707890"/>
          </a:xfrm>
          <a:prstGeom prst="rect">
            <a:avLst/>
          </a:prstGeom>
          <a:noFill/>
        </p:spPr>
        <p:txBody>
          <a:bodyPr wrap="square" rtlCol="0">
            <a:spAutoFit/>
          </a:bodyPr>
          <a:p>
            <a:pPr>
              <a:lnSpc>
                <a:spcPct val="150000"/>
              </a:lnSpc>
            </a:pPr>
            <a:r>
              <a:rPr lang="zh-CN" altLang="en-US" sz="2000">
                <a:ln w="22225">
                  <a:solidFill>
                    <a:schemeClr val="accent2"/>
                  </a:solidFill>
                  <a:prstDash val="solid"/>
                </a:ln>
                <a:solidFill>
                  <a:schemeClr val="accent2">
                    <a:lumMod val="40000"/>
                    <a:lumOff val="60000"/>
                  </a:schemeClr>
                </a:solidFill>
                <a:effectLst/>
              </a:rPr>
              <a:t>[例5-3]</a:t>
            </a:r>
            <a:endParaRPr lang="zh-CN" altLang="en-US" sz="2000">
              <a:ln w="22225">
                <a:solidFill>
                  <a:schemeClr val="accent2"/>
                </a:solidFill>
                <a:prstDash val="solid"/>
              </a:ln>
              <a:solidFill>
                <a:schemeClr val="accent2">
                  <a:lumMod val="40000"/>
                  <a:lumOff val="60000"/>
                </a:schemeClr>
              </a:solidFill>
              <a:effectLst/>
            </a:endParaRPr>
          </a:p>
          <a:p>
            <a:pPr>
              <a:lnSpc>
                <a:spcPct val="150000"/>
              </a:lnSpc>
            </a:pPr>
            <a:r>
              <a:rPr lang="zh-CN" altLang="en-US" sz="2000">
                <a:ln w="22225">
                  <a:solidFill>
                    <a:schemeClr val="accent2"/>
                  </a:solidFill>
                  <a:prstDash val="solid"/>
                </a:ln>
                <a:solidFill>
                  <a:schemeClr val="accent2">
                    <a:lumMod val="40000"/>
                    <a:lumOff val="60000"/>
                  </a:schemeClr>
                </a:solidFill>
                <a:effectLst/>
              </a:rPr>
              <a:t>基本资料同[例5- -1]。</a:t>
            </a:r>
            <a:endParaRPr lang="zh-CN" altLang="en-US" sz="2000">
              <a:ln w="22225">
                <a:solidFill>
                  <a:schemeClr val="accent2"/>
                </a:solidFill>
                <a:prstDash val="solid"/>
              </a:ln>
              <a:solidFill>
                <a:schemeClr val="accent2">
                  <a:lumMod val="40000"/>
                  <a:lumOff val="60000"/>
                </a:schemeClr>
              </a:solidFill>
              <a:effectLst/>
            </a:endParaRPr>
          </a:p>
          <a:p>
            <a:pPr>
              <a:lnSpc>
                <a:spcPct val="150000"/>
              </a:lnSpc>
            </a:pPr>
            <a:r>
              <a:rPr lang="zh-CN" altLang="en-US" sz="2000">
                <a:ln w="22225">
                  <a:solidFill>
                    <a:schemeClr val="accent2"/>
                  </a:solidFill>
                  <a:prstDash val="solid"/>
                </a:ln>
                <a:solidFill>
                  <a:schemeClr val="accent2">
                    <a:lumMod val="40000"/>
                    <a:lumOff val="60000"/>
                  </a:schemeClr>
                </a:solidFill>
                <a:effectLst/>
              </a:rPr>
              <a:t>要求:计算并分析该公司总资产利润率。</a:t>
            </a:r>
            <a:endParaRPr lang="zh-CN" altLang="en-US" sz="2000">
              <a:ln w="22225">
                <a:solidFill>
                  <a:schemeClr val="accent2"/>
                </a:solidFill>
                <a:prstDash val="solid"/>
              </a:ln>
              <a:solidFill>
                <a:schemeClr val="accent2">
                  <a:lumMod val="40000"/>
                  <a:lumOff val="60000"/>
                </a:schemeClr>
              </a:solidFill>
              <a:effectLst/>
            </a:endParaRPr>
          </a:p>
          <a:p>
            <a:pPr>
              <a:lnSpc>
                <a:spcPct val="150000"/>
              </a:lnSpc>
            </a:pPr>
            <a:r>
              <a:rPr lang="zh-CN" altLang="en-US" sz="2000">
                <a:ln w="22225">
                  <a:solidFill>
                    <a:schemeClr val="accent2"/>
                  </a:solidFill>
                  <a:prstDash val="solid"/>
                </a:ln>
                <a:solidFill>
                  <a:schemeClr val="accent2">
                    <a:lumMod val="40000"/>
                    <a:lumOff val="60000"/>
                  </a:schemeClr>
                </a:solidFill>
                <a:effectLst/>
              </a:rPr>
              <a:t>解:各年资产利润率如下:</a:t>
            </a:r>
            <a:endParaRPr lang="zh-CN" altLang="en-US" sz="2000">
              <a:ln w="22225">
                <a:solidFill>
                  <a:schemeClr val="accent2"/>
                </a:solidFill>
                <a:prstDash val="solid"/>
              </a:ln>
              <a:solidFill>
                <a:schemeClr val="accent2">
                  <a:lumMod val="40000"/>
                  <a:lumOff val="60000"/>
                </a:schemeClr>
              </a:solidFill>
              <a:effectLst/>
            </a:endParaRPr>
          </a:p>
          <a:p>
            <a:pPr>
              <a:lnSpc>
                <a:spcPct val="150000"/>
              </a:lnSpc>
            </a:pPr>
            <a:r>
              <a:rPr lang="zh-CN" altLang="en-US" sz="2000">
                <a:ln w="22225">
                  <a:solidFill>
                    <a:schemeClr val="accent2"/>
                  </a:solidFill>
                  <a:prstDash val="solid"/>
                </a:ln>
                <a:solidFill>
                  <a:schemeClr val="accent2">
                    <a:lumMod val="40000"/>
                    <a:lumOff val="60000"/>
                  </a:schemeClr>
                </a:solidFill>
                <a:effectLst/>
              </a:rPr>
              <a:t>2015年总资产利润率=1159 960/29 620 800=0. 039</a:t>
            </a:r>
            <a:endParaRPr lang="zh-CN" altLang="en-US" sz="2000">
              <a:ln w="22225">
                <a:solidFill>
                  <a:schemeClr val="accent2"/>
                </a:solidFill>
                <a:prstDash val="solid"/>
              </a:ln>
              <a:solidFill>
                <a:schemeClr val="accent2">
                  <a:lumMod val="40000"/>
                  <a:lumOff val="60000"/>
                </a:schemeClr>
              </a:solidFill>
              <a:effectLst/>
            </a:endParaRPr>
          </a:p>
          <a:p>
            <a:pPr>
              <a:lnSpc>
                <a:spcPct val="150000"/>
              </a:lnSpc>
            </a:pPr>
            <a:r>
              <a:rPr lang="zh-CN" altLang="en-US" sz="2000">
                <a:ln w="22225">
                  <a:solidFill>
                    <a:schemeClr val="accent2"/>
                  </a:solidFill>
                  <a:prstDash val="solid"/>
                </a:ln>
                <a:solidFill>
                  <a:schemeClr val="accent2">
                    <a:lumMod val="40000"/>
                    <a:lumOff val="60000"/>
                  </a:schemeClr>
                </a:solidFill>
                <a:effectLst/>
              </a:rPr>
              <a:t>2014年总资产利润率=883 961/21 563 800=0. 041</a:t>
            </a:r>
            <a:endParaRPr lang="zh-CN" altLang="en-US" sz="2000">
              <a:ln w="22225">
                <a:solidFill>
                  <a:schemeClr val="accent2"/>
                </a:solidFill>
                <a:prstDash val="solid"/>
              </a:ln>
              <a:solidFill>
                <a:schemeClr val="accent2">
                  <a:lumMod val="40000"/>
                  <a:lumOff val="60000"/>
                </a:schemeClr>
              </a:solidFill>
              <a:effectLst/>
            </a:endParaRPr>
          </a:p>
          <a:p>
            <a:pPr>
              <a:lnSpc>
                <a:spcPct val="150000"/>
              </a:lnSpc>
            </a:pPr>
            <a:r>
              <a:rPr lang="zh-CN" altLang="en-US" sz="2000">
                <a:ln w="22225">
                  <a:solidFill>
                    <a:schemeClr val="accent2"/>
                  </a:solidFill>
                  <a:prstDash val="solid"/>
                </a:ln>
                <a:solidFill>
                  <a:schemeClr val="accent2">
                    <a:lumMod val="40000"/>
                    <a:lumOff val="60000"/>
                  </a:schemeClr>
                </a:solidFill>
                <a:effectLst/>
              </a:rPr>
              <a:t>2013年总资产利润率=643 001/13 760 900=0. 047</a:t>
            </a:r>
            <a:endParaRPr lang="zh-CN" altLang="en-US" sz="2000">
              <a:ln w="22225">
                <a:solidFill>
                  <a:schemeClr val="accent2"/>
                </a:solidFill>
                <a:prstDash val="solid"/>
              </a:ln>
              <a:solidFill>
                <a:schemeClr val="accent2">
                  <a:lumMod val="40000"/>
                  <a:lumOff val="60000"/>
                </a:schemeClr>
              </a:solidFill>
              <a:effectLst/>
            </a:endParaRPr>
          </a:p>
          <a:p>
            <a:pPr>
              <a:lnSpc>
                <a:spcPct val="150000"/>
              </a:lnSpc>
            </a:pPr>
            <a:r>
              <a:rPr lang="zh-CN" altLang="en-US" sz="2000">
                <a:ln w="22225">
                  <a:solidFill>
                    <a:schemeClr val="accent2"/>
                  </a:solidFill>
                  <a:prstDash val="solid"/>
                </a:ln>
                <a:solidFill>
                  <a:schemeClr val="accent2">
                    <a:lumMod val="40000"/>
                    <a:lumOff val="60000"/>
                  </a:schemeClr>
                </a:solidFill>
                <a:effectLst/>
              </a:rPr>
              <a:t>通过计算可以看出，该公司总资产利润率有所降低，这主要是资产总额增长较快所</a:t>
            </a:r>
            <a:endParaRPr lang="zh-CN" altLang="en-US" sz="2000">
              <a:ln w="22225">
                <a:solidFill>
                  <a:schemeClr val="accent2"/>
                </a:solidFill>
                <a:prstDash val="solid"/>
              </a:ln>
              <a:solidFill>
                <a:schemeClr val="accent2">
                  <a:lumMod val="40000"/>
                  <a:lumOff val="60000"/>
                </a:schemeClr>
              </a:solidFill>
              <a:effectLst/>
            </a:endParaRPr>
          </a:p>
          <a:p>
            <a:pPr>
              <a:lnSpc>
                <a:spcPct val="150000"/>
              </a:lnSpc>
            </a:pPr>
            <a:r>
              <a:rPr lang="zh-CN" altLang="en-US" sz="2000">
                <a:ln w="22225">
                  <a:solidFill>
                    <a:schemeClr val="accent2"/>
                  </a:solidFill>
                  <a:prstDash val="solid"/>
                </a:ln>
                <a:solidFill>
                  <a:schemeClr val="accent2">
                    <a:lumMod val="40000"/>
                    <a:lumOff val="60000"/>
                  </a:schemeClr>
                </a:solidFill>
                <a:effectLst/>
              </a:rPr>
              <a:t>致，但变化不大，企业仍有较强的盈利能力。</a:t>
            </a:r>
            <a:endParaRPr lang="zh-CN" altLang="en-US" sz="200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一、企业盈利能力一般分析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2070209"/>
                <a:ext cx="11342048" cy="3944991"/>
              </a:xfrm>
              <a:prstGeom prst="rect">
                <a:avLst/>
              </a:prstGeom>
            </p:spPr>
            <p:txBody>
              <a:bodyPr wrap="square">
                <a:spAutoFit/>
              </a:bodyPr>
              <a:lstStyle/>
              <a:p>
                <a:r>
                  <a:rPr lang="en-US" altLang="zh-CN" dirty="0"/>
                  <a:t>(</a:t>
                </a:r>
                <a:r>
                  <a:rPr lang="zh-CN" altLang="zh-CN" dirty="0"/>
                  <a:t>四</a:t>
                </a:r>
                <a:r>
                  <a:rPr lang="en-US" altLang="zh-CN" dirty="0"/>
                  <a:t>)</a:t>
                </a:r>
                <a:r>
                  <a:rPr lang="zh-CN" altLang="zh-CN" dirty="0"/>
                  <a:t>净资产收益率</a:t>
                </a:r>
                <a:endParaRPr lang="en-US" altLang="zh-CN" dirty="0"/>
              </a:p>
              <a:p>
                <a:endParaRPr lang="zh-CN" altLang="zh-CN" dirty="0"/>
              </a:p>
              <a:p>
                <a:r>
                  <a:rPr lang="zh-CN" altLang="zh-CN" dirty="0"/>
                  <a:t>净资产收益率又称所有者权益报酬率或净资产利润率、 资本利润率</a:t>
                </a:r>
                <a:r>
                  <a:rPr lang="en-US" altLang="zh-CN" dirty="0"/>
                  <a:t>,</a:t>
                </a:r>
                <a:r>
                  <a:rPr lang="zh-CN" altLang="zh-CN" dirty="0"/>
                  <a:t>是指企业净利润</a:t>
                </a:r>
                <a:r>
                  <a:rPr lang="en-US" altLang="zh-CN" dirty="0"/>
                  <a:t>(</a:t>
                </a:r>
                <a:r>
                  <a:rPr lang="zh-CN" altLang="zh-CN" dirty="0"/>
                  <a:t>即税后利润</a:t>
                </a:r>
                <a:r>
                  <a:rPr lang="en-US" altLang="zh-CN" dirty="0"/>
                  <a:t>)</a:t>
                </a:r>
                <a:r>
                  <a:rPr lang="zh-CN" altLang="zh-CN" dirty="0"/>
                  <a:t>与所有者权益</a:t>
                </a:r>
                <a:r>
                  <a:rPr lang="en-US" altLang="zh-CN" dirty="0"/>
                  <a:t>(</a:t>
                </a:r>
                <a:r>
                  <a:rPr lang="zh-CN" altLang="zh-CN" dirty="0"/>
                  <a:t>即资产总额减负债总额后的净资产</a:t>
                </a:r>
                <a:r>
                  <a:rPr lang="en-US" altLang="zh-CN" dirty="0"/>
                  <a:t>)</a:t>
                </a:r>
                <a:r>
                  <a:rPr lang="zh-CN" altLang="zh-CN" dirty="0"/>
                  <a:t>的比率</a:t>
                </a:r>
                <a:r>
                  <a:rPr lang="en-US" altLang="zh-CN" dirty="0"/>
                  <a:t>,</a:t>
                </a:r>
                <a:r>
                  <a:rPr lang="zh-CN" altLang="zh-CN" dirty="0"/>
                  <a:t>用以反映企业运用资本获得收益的能力。它是评价企业经济效益的一项重要指标</a:t>
                </a:r>
                <a:r>
                  <a:rPr lang="en-US" altLang="zh-CN" dirty="0"/>
                  <a:t>,</a:t>
                </a:r>
                <a:r>
                  <a:rPr lang="zh-CN" altLang="zh-CN" dirty="0"/>
                  <a:t>也是衡量上市公司盈利能力的重要指标。净资产是所有者投入的主权资金</a:t>
                </a:r>
                <a:r>
                  <a:rPr lang="en-US" altLang="zh-CN" dirty="0"/>
                  <a:t>,</a:t>
                </a:r>
                <a:r>
                  <a:rPr lang="zh-CN" altLang="zh-CN" dirty="0"/>
                  <a:t>净资产收益率的高低直接关系到投资者的权益</a:t>
                </a:r>
                <a:r>
                  <a:rPr lang="en-US" altLang="zh-CN" dirty="0"/>
                  <a:t>,</a:t>
                </a:r>
                <a:r>
                  <a:rPr lang="zh-CN" altLang="zh-CN" dirty="0"/>
                  <a:t>是投资者最关心的问题。该指标体现了自有资本获得净收益的能力。 一般来说</a:t>
                </a:r>
                <a:r>
                  <a:rPr lang="en-US" altLang="zh-CN" dirty="0"/>
                  <a:t>,</a:t>
                </a:r>
                <a:r>
                  <a:rPr lang="zh-CN" altLang="zh-CN" dirty="0"/>
                  <a:t>负债增加会导致净资产收益率的上升。</a:t>
                </a:r>
                <a:endParaRPr lang="en-US" altLang="zh-CN" dirty="0"/>
              </a:p>
              <a:p>
                <a:endParaRPr lang="zh-CN" altLang="zh-CN" dirty="0"/>
              </a:p>
              <a:p>
                <a:r>
                  <a:rPr lang="zh-CN" altLang="zh-CN" dirty="0"/>
                  <a:t>企业资产包括两部分</a:t>
                </a:r>
                <a:r>
                  <a:rPr lang="en-US" altLang="zh-CN" dirty="0"/>
                  <a:t>:</a:t>
                </a:r>
                <a:r>
                  <a:rPr lang="zh-CN" altLang="zh-CN" dirty="0"/>
                  <a:t>一部分是股东的投资</a:t>
                </a:r>
                <a:r>
                  <a:rPr lang="en-US" altLang="zh-CN" dirty="0"/>
                  <a:t>,</a:t>
                </a:r>
                <a:r>
                  <a:rPr lang="zh-CN" altLang="zh-CN" dirty="0"/>
                  <a:t>即所有者权益</a:t>
                </a:r>
                <a:r>
                  <a:rPr lang="en-US" altLang="zh-CN" dirty="0"/>
                  <a:t>(</a:t>
                </a:r>
                <a:r>
                  <a:rPr lang="zh-CN" altLang="zh-CN" dirty="0"/>
                  <a:t>它是股东投入的股本、企业公积金和留存收益等的总和</a:t>
                </a:r>
                <a:r>
                  <a:rPr lang="en-US" altLang="zh-CN" dirty="0"/>
                  <a:t>);</a:t>
                </a:r>
                <a:r>
                  <a:rPr lang="zh-CN" altLang="zh-CN" dirty="0"/>
                  <a:t>另一部分是企业借入和暂时占用的资金。企业适当地运用财务杠杆可以提高资金的使用效率</a:t>
                </a:r>
                <a:r>
                  <a:rPr lang="en-US" altLang="zh-CN" dirty="0"/>
                  <a:t>,</a:t>
                </a:r>
                <a:r>
                  <a:rPr lang="zh-CN" altLang="zh-CN" dirty="0"/>
                  <a:t>借入的资金过多会增大企业的财务风险</a:t>
                </a:r>
                <a:r>
                  <a:rPr lang="en-US" altLang="zh-CN" dirty="0"/>
                  <a:t>,</a:t>
                </a:r>
                <a:r>
                  <a:rPr lang="zh-CN" altLang="zh-CN" dirty="0"/>
                  <a:t>但一般可以提高盈利</a:t>
                </a:r>
                <a:r>
                  <a:rPr lang="en-US" altLang="zh-CN" dirty="0"/>
                  <a:t>,</a:t>
                </a:r>
                <a:r>
                  <a:rPr lang="zh-CN" altLang="zh-CN" dirty="0"/>
                  <a:t>借入的资金过少会降低资金的使用效率。净资产收益率是衡量股东资金使用效率的重要财务指标。其计算公式为</a:t>
                </a:r>
                <a:r>
                  <a:rPr lang="en-US" altLang="zh-CN" dirty="0"/>
                  <a:t>:</a:t>
                </a:r>
                <a:endParaRPr lang="zh-CN" altLang="zh-CN" dirty="0"/>
              </a:p>
              <a:p>
                <a:r>
                  <a:rPr lang="zh-CN" altLang="zh-CN" dirty="0"/>
                  <a:t>　　净资产收益率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净利润</m:t>
                        </m:r>
                      </m:num>
                      <m:den>
                        <m:r>
                          <m:rPr>
                            <m:nor/>
                          </m:rPr>
                          <a:rPr lang="zh-CN" altLang="zh-CN">
                            <a:latin typeface="Cambria Math" panose="02040503050406030204" pitchFamily="18" charset="0"/>
                          </a:rPr>
                          <m:t>所有者权益平均余额</m:t>
                        </m:r>
                      </m:den>
                    </m:f>
                  </m:oMath>
                </a14:m>
                <a:r>
                  <a:rPr lang="en-US" altLang="zh-CN" dirty="0"/>
                  <a:t>×100%</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2070209"/>
                <a:ext cx="11342048" cy="3944991"/>
              </a:xfrm>
              <a:prstGeom prst="rect">
                <a:avLst/>
              </a:prstGeom>
              <a:blipFill rotWithShape="1">
                <a:blip r:embed="rId1"/>
                <a:stretch>
                  <a:fillRect l="-1" t="-3" r="4" b="12"/>
                </a:stretch>
              </a:blipFill>
            </p:spPr>
            <p:txBody>
              <a:bodyPr/>
              <a:lstStyle/>
              <a:p>
                <a:r>
                  <a:rPr lang="zh-CN" alt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78155" y="537845"/>
            <a:ext cx="10708005" cy="5631180"/>
          </a:xfrm>
          <a:prstGeom prst="rect">
            <a:avLst/>
          </a:prstGeom>
          <a:noFill/>
        </p:spPr>
        <p:txBody>
          <a:bodyPr wrap="square" rtlCol="0">
            <a:spAutoFit/>
          </a:bodyPr>
          <a:p>
            <a:pPr>
              <a:lnSpc>
                <a:spcPct val="150000"/>
              </a:lnSpc>
            </a:pPr>
            <a:r>
              <a:rPr lang="zh-CN" altLang="en-US" sz="2000"/>
              <a:t>[例5- -4]</a:t>
            </a:r>
            <a:endParaRPr lang="zh-CN" altLang="en-US" sz="2000"/>
          </a:p>
          <a:p>
            <a:pPr>
              <a:lnSpc>
                <a:spcPct val="150000"/>
              </a:lnSpc>
            </a:pPr>
            <a:r>
              <a:rPr lang="zh-CN" altLang="en-US" sz="2000"/>
              <a:t>基本资料同[例5- -1].</a:t>
            </a:r>
            <a:endParaRPr lang="zh-CN" altLang="en-US" sz="2000"/>
          </a:p>
          <a:p>
            <a:pPr>
              <a:lnSpc>
                <a:spcPct val="150000"/>
              </a:lnSpc>
            </a:pPr>
            <a:r>
              <a:rPr lang="zh-CN" altLang="en-US" sz="2000"/>
              <a:t>要求:计算并分析该公司净资产收益率。</a:t>
            </a:r>
            <a:endParaRPr lang="zh-CN" altLang="en-US" sz="2000"/>
          </a:p>
          <a:p>
            <a:pPr>
              <a:lnSpc>
                <a:spcPct val="150000"/>
              </a:lnSpc>
            </a:pPr>
            <a:r>
              <a:rPr lang="zh-CN" altLang="en-US" sz="2000"/>
              <a:t>解:各年净资产收益率为:</a:t>
            </a:r>
            <a:endParaRPr lang="zh-CN" altLang="en-US" sz="2000"/>
          </a:p>
          <a:p>
            <a:pPr>
              <a:lnSpc>
                <a:spcPct val="150000"/>
              </a:lnSpc>
            </a:pPr>
            <a:r>
              <a:rPr lang="zh-CN" altLang="en-US" sz="2000"/>
              <a:t>2015年净资产收益率=1159 960/6 783 250X 100%= 17.10%</a:t>
            </a:r>
            <a:endParaRPr lang="zh-CN" altLang="en-US" sz="2000"/>
          </a:p>
          <a:p>
            <a:pPr>
              <a:lnSpc>
                <a:spcPct val="150000"/>
              </a:lnSpc>
            </a:pPr>
            <a:r>
              <a:rPr lang="zh-CN" altLang="en-US" sz="2000"/>
              <a:t>2014年净资产收益率=883 961/5 458 620X 100%=16.19%</a:t>
            </a:r>
            <a:endParaRPr lang="zh-CN" altLang="en-US" sz="2000"/>
          </a:p>
          <a:p>
            <a:pPr>
              <a:lnSpc>
                <a:spcPct val="150000"/>
              </a:lnSpc>
            </a:pPr>
            <a:r>
              <a:rPr lang="zh-CN" altLang="en-US" sz="2000"/>
              <a:t>2013年净资产收益率=643 001/4 540 850X 100%=14.16%</a:t>
            </a:r>
            <a:endParaRPr lang="zh-CN" altLang="en-US" sz="2000"/>
          </a:p>
          <a:p>
            <a:pPr>
              <a:lnSpc>
                <a:spcPct val="150000"/>
              </a:lnSpc>
            </a:pPr>
            <a:r>
              <a:rPr lang="zh-CN" altLang="en-US" sz="2000"/>
              <a:t>通过计算可以看出，WK房地产公司的净资产收益率连续三年均有所增加，2010 年增长的幅度最大，表明公司的盈利能力在增强。我们知道，净资产收益率越高，说明企业所有者权益的盈利能力越强。净资产收益率是一.项非常综合的盈利能力指标，它受销售净利率的大小、总资产周转率的快慢以及权益乘数高低的影响。因此，应结合销售净利率、总资产周转率和权益乘数三个因素做进一-步分析，以找出影响企业净资产收益率变化的真正因素。</a:t>
            </a:r>
            <a:endParaRPr lang="zh-CN" alt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一、企业盈利能力一般分析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2070209"/>
                <a:ext cx="10630120" cy="3557512"/>
              </a:xfrm>
              <a:prstGeom prst="rect">
                <a:avLst/>
              </a:prstGeom>
            </p:spPr>
            <p:txBody>
              <a:bodyPr wrap="square">
                <a:spAutoFit/>
              </a:bodyPr>
              <a:lstStyle/>
              <a:p>
                <a:pPr algn="just"/>
                <a:r>
                  <a:rPr lang="en-US" altLang="zh-CN" dirty="0"/>
                  <a:t>(</a:t>
                </a:r>
                <a:r>
                  <a:rPr lang="zh-CN" altLang="zh-CN" dirty="0"/>
                  <a:t>五</a:t>
                </a:r>
                <a:r>
                  <a:rPr lang="en-US" altLang="zh-CN" dirty="0"/>
                  <a:t>)</a:t>
                </a:r>
                <a:r>
                  <a:rPr lang="zh-CN" altLang="zh-CN" dirty="0"/>
                  <a:t>权益乘数</a:t>
                </a:r>
                <a:endParaRPr lang="en-US" altLang="zh-CN" dirty="0"/>
              </a:p>
              <a:p>
                <a:pPr algn="just"/>
                <a:endParaRPr lang="zh-CN" altLang="zh-CN" dirty="0"/>
              </a:p>
              <a:p>
                <a:pPr algn="just"/>
                <a:r>
                  <a:rPr lang="zh-CN" altLang="zh-CN" dirty="0"/>
                  <a:t>权益乘数又称股本乘数</a:t>
                </a:r>
                <a:r>
                  <a:rPr lang="en-US" altLang="zh-CN" dirty="0"/>
                  <a:t>,</a:t>
                </a:r>
                <a:r>
                  <a:rPr lang="zh-CN" altLang="zh-CN" dirty="0"/>
                  <a:t>是指资产总额相当于股东权益的倍数。 权益乘数越大</a:t>
                </a:r>
                <a:r>
                  <a:rPr lang="en-US" altLang="zh-CN" dirty="0"/>
                  <a:t>,</a:t>
                </a:r>
                <a:r>
                  <a:rPr lang="zh-CN" altLang="zh-CN" dirty="0"/>
                  <a:t>表明所有者投入企业的资本占全部资产的比重越小</a:t>
                </a:r>
                <a:r>
                  <a:rPr lang="en-US" altLang="zh-CN" dirty="0"/>
                  <a:t>,</a:t>
                </a:r>
                <a:r>
                  <a:rPr lang="zh-CN" altLang="zh-CN" dirty="0"/>
                  <a:t>企业负债的程度越高</a:t>
                </a:r>
                <a:r>
                  <a:rPr lang="en-US" altLang="zh-CN" dirty="0"/>
                  <a:t>,</a:t>
                </a:r>
                <a:r>
                  <a:rPr lang="zh-CN" altLang="zh-CN" dirty="0"/>
                  <a:t>债权人权益受保护的程度越低</a:t>
                </a:r>
                <a:r>
                  <a:rPr lang="en-US" altLang="zh-CN" dirty="0"/>
                  <a:t>;</a:t>
                </a:r>
                <a:r>
                  <a:rPr lang="zh-CN" altLang="zh-CN" dirty="0"/>
                  <a:t>反之</a:t>
                </a:r>
                <a:r>
                  <a:rPr lang="en-US" altLang="zh-CN" dirty="0"/>
                  <a:t>,</a:t>
                </a:r>
                <a:r>
                  <a:rPr lang="zh-CN" altLang="zh-CN" dirty="0"/>
                  <a:t>该比率越小</a:t>
                </a:r>
                <a:r>
                  <a:rPr lang="en-US" altLang="zh-CN" dirty="0"/>
                  <a:t>,</a:t>
                </a:r>
                <a:r>
                  <a:rPr lang="zh-CN" altLang="zh-CN" dirty="0"/>
                  <a:t>表明所有者投入企业的资本占全部资产的比重越大</a:t>
                </a:r>
                <a:r>
                  <a:rPr lang="en-US" altLang="zh-CN" dirty="0"/>
                  <a:t>,</a:t>
                </a:r>
                <a:r>
                  <a:rPr lang="zh-CN" altLang="zh-CN" dirty="0"/>
                  <a:t>企业的负债程度越低</a:t>
                </a:r>
                <a:r>
                  <a:rPr lang="en-US" altLang="zh-CN" dirty="0"/>
                  <a:t>,</a:t>
                </a:r>
                <a:r>
                  <a:rPr lang="zh-CN" altLang="zh-CN" dirty="0"/>
                  <a:t>债权人权益受保护的程度越高。其计算公式如下</a:t>
                </a:r>
                <a:r>
                  <a:rPr lang="en-US" altLang="zh-CN" dirty="0"/>
                  <a:t>:</a:t>
                </a:r>
                <a:endParaRPr lang="zh-CN" altLang="zh-CN" dirty="0"/>
              </a:p>
              <a:p>
                <a:pPr algn="just"/>
                <a:r>
                  <a:rPr lang="zh-CN" altLang="zh-CN" dirty="0"/>
                  <a:t>　　权益乘数</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资产总额</m:t>
                        </m:r>
                      </m:num>
                      <m:den>
                        <m:r>
                          <m:rPr>
                            <m:nor/>
                          </m:rPr>
                          <a:rPr lang="zh-CN" altLang="zh-CN">
                            <a:latin typeface="Cambria Math" panose="02040503050406030204" pitchFamily="18" charset="0"/>
                          </a:rPr>
                          <m:t>所有者权益</m:t>
                        </m:r>
                      </m:den>
                    </m:f>
                  </m:oMath>
                </a14:m>
                <a:endParaRPr lang="zh-CN" altLang="zh-CN" dirty="0"/>
              </a:p>
              <a:p>
                <a:pPr algn="just"/>
                <a:r>
                  <a:rPr lang="en-US" altLang="zh-CN" dirty="0"/>
                  <a:t>	=</a:t>
                </a:r>
                <a14:m>
                  <m:oMath xmlns:m="http://schemas.openxmlformats.org/officeDocument/2006/math">
                    <m:f>
                      <m:fPr>
                        <m:ctrlPr>
                          <a:rPr lang="zh-CN" altLang="zh-CN" i="1">
                            <a:latin typeface="Cambria Math" panose="02040503050406030204" pitchFamily="18" charset="0"/>
                          </a:rPr>
                        </m:ctrlPr>
                      </m:fPr>
                      <m:num>
                        <m:r>
                          <a:rPr lang="en-US" altLang="zh-CN">
                            <a:latin typeface="Cambria Math" panose="02040503050406030204" pitchFamily="18" charset="0"/>
                          </a:rPr>
                          <m:t>1</m:t>
                        </m:r>
                      </m:num>
                      <m:den>
                        <m:r>
                          <a:rPr lang="en-US" altLang="zh-CN">
                            <a:latin typeface="Cambria Math" panose="02040503050406030204" pitchFamily="18" charset="0"/>
                          </a:rPr>
                          <m:t>1</m:t>
                        </m:r>
                        <m:r>
                          <m:rPr>
                            <m:nor/>
                          </m:rPr>
                          <a:rPr lang="en-US" altLang="zh-CN" i="1">
                            <a:latin typeface="Cambria Math" panose="02040503050406030204" pitchFamily="18" charset="0"/>
                          </a:rPr>
                          <m:t>−</m:t>
                        </m:r>
                        <m:r>
                          <m:rPr>
                            <m:nor/>
                          </m:rPr>
                          <a:rPr lang="zh-CN" altLang="zh-CN">
                            <a:latin typeface="Cambria Math" panose="02040503050406030204" pitchFamily="18" charset="0"/>
                          </a:rPr>
                          <m:t>资产负债率</m:t>
                        </m:r>
                      </m:den>
                    </m:f>
                  </m:oMath>
                </a14:m>
                <a:endParaRPr lang="zh-CN" altLang="zh-CN" dirty="0"/>
              </a:p>
              <a:p>
                <a:pPr algn="just"/>
                <a:r>
                  <a:rPr lang="zh-CN" altLang="zh-CN" dirty="0"/>
                  <a:t>权益乘数越大</a:t>
                </a:r>
                <a:r>
                  <a:rPr lang="en-US" altLang="zh-CN" dirty="0"/>
                  <a:t>,</a:t>
                </a:r>
                <a:r>
                  <a:rPr lang="zh-CN" altLang="zh-CN" dirty="0"/>
                  <a:t>代表公司向外融资的财务杠杆系数越大</a:t>
                </a:r>
                <a:r>
                  <a:rPr lang="en-US" altLang="zh-CN" dirty="0"/>
                  <a:t>,</a:t>
                </a:r>
                <a:r>
                  <a:rPr lang="zh-CN" altLang="zh-CN" dirty="0"/>
                  <a:t>公司将承担较大的风险。但是</a:t>
                </a:r>
                <a:r>
                  <a:rPr lang="en-US" altLang="zh-CN" dirty="0"/>
                  <a:t>,</a:t>
                </a:r>
                <a:r>
                  <a:rPr lang="zh-CN" altLang="zh-CN" dirty="0"/>
                  <a:t>若公司营运状况刚好处于向上趋势中</a:t>
                </a:r>
                <a:r>
                  <a:rPr lang="en-US" altLang="zh-CN" dirty="0"/>
                  <a:t>,</a:t>
                </a:r>
                <a:r>
                  <a:rPr lang="zh-CN" altLang="zh-CN" dirty="0"/>
                  <a:t>较高的权益乘数反而可以创造更高的公司获利</a:t>
                </a:r>
                <a:r>
                  <a:rPr lang="en-US" altLang="zh-CN" dirty="0"/>
                  <a:t>,</a:t>
                </a:r>
                <a:r>
                  <a:rPr lang="zh-CN" altLang="zh-CN" dirty="0"/>
                  <a:t>通过提高公司的股东权益报酬率</a:t>
                </a:r>
                <a:r>
                  <a:rPr lang="en-US" altLang="zh-CN" dirty="0"/>
                  <a:t>,</a:t>
                </a:r>
                <a:r>
                  <a:rPr lang="zh-CN" altLang="zh-CN" dirty="0"/>
                  <a:t>对公司的股票价值产生正面激励效果。</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2070209"/>
                <a:ext cx="10630120" cy="3557512"/>
              </a:xfrm>
              <a:prstGeom prst="rect">
                <a:avLst/>
              </a:prstGeom>
              <a:blipFill rotWithShape="1">
                <a:blip r:embed="rId1"/>
                <a:stretch>
                  <a:fillRect l="-2" t="-3" r="4" b="10"/>
                </a:stretch>
              </a:blipFill>
            </p:spPr>
            <p:txBody>
              <a:bodyPr/>
              <a:lstStyle/>
              <a:p>
                <a:r>
                  <a:rPr lang="zh-CN" alt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67385" y="315595"/>
            <a:ext cx="10719435" cy="3784600"/>
          </a:xfrm>
          <a:prstGeom prst="rect">
            <a:avLst/>
          </a:prstGeom>
          <a:noFill/>
        </p:spPr>
        <p:txBody>
          <a:bodyPr wrap="square" rtlCol="0">
            <a:spAutoFit/>
          </a:bodyPr>
          <a:p>
            <a:pPr>
              <a:lnSpc>
                <a:spcPct val="150000"/>
              </a:lnSpc>
            </a:pPr>
            <a:r>
              <a:rPr lang="zh-CN" altLang="en-US" sz="2000"/>
              <a:t>[例5- -5]</a:t>
            </a:r>
            <a:endParaRPr lang="zh-CN" altLang="en-US" sz="2000"/>
          </a:p>
          <a:p>
            <a:pPr>
              <a:lnSpc>
                <a:spcPct val="150000"/>
              </a:lnSpc>
            </a:pPr>
            <a:r>
              <a:rPr lang="zh-CN" altLang="en-US" sz="2000"/>
              <a:t>基本资料同[例5-1]。</a:t>
            </a:r>
            <a:endParaRPr lang="zh-CN" altLang="en-US" sz="2000"/>
          </a:p>
          <a:p>
            <a:pPr>
              <a:lnSpc>
                <a:spcPct val="150000"/>
              </a:lnSpc>
            </a:pPr>
            <a:r>
              <a:rPr lang="zh-CN" altLang="en-US" sz="2000"/>
              <a:t>要求:计算并分析该公司权益乘数。</a:t>
            </a:r>
            <a:endParaRPr lang="zh-CN" altLang="en-US" sz="2000"/>
          </a:p>
          <a:p>
            <a:pPr>
              <a:lnSpc>
                <a:spcPct val="150000"/>
              </a:lnSpc>
            </a:pPr>
            <a:r>
              <a:rPr lang="zh-CN" altLang="en-US" sz="2000"/>
              <a:t>解:各年权益乘数为:</a:t>
            </a:r>
            <a:endParaRPr lang="zh-CN" altLang="en-US" sz="2000"/>
          </a:p>
          <a:p>
            <a:pPr>
              <a:lnSpc>
                <a:spcPct val="150000"/>
              </a:lnSpc>
            </a:pPr>
            <a:r>
              <a:rPr lang="zh-CN" altLang="en-US" sz="2000"/>
              <a:t>2015年权益乘数=29 620 800/6 783 250=4. 37</a:t>
            </a:r>
            <a:endParaRPr lang="zh-CN" altLang="en-US" sz="2000"/>
          </a:p>
          <a:p>
            <a:pPr>
              <a:lnSpc>
                <a:spcPct val="150000"/>
              </a:lnSpc>
            </a:pPr>
            <a:r>
              <a:rPr lang="zh-CN" altLang="en-US" sz="2000"/>
              <a:t>2014年权益乘数=2156 380/5 458 620=3.95</a:t>
            </a:r>
            <a:endParaRPr lang="zh-CN" altLang="en-US" sz="2000"/>
          </a:p>
          <a:p>
            <a:pPr>
              <a:lnSpc>
                <a:spcPct val="150000"/>
              </a:lnSpc>
            </a:pPr>
            <a:r>
              <a:rPr lang="zh-CN" altLang="en-US" sz="2000"/>
              <a:t>2013年权益乘数=13760 900/45 440 850=3. 03</a:t>
            </a:r>
            <a:endParaRPr lang="zh-CN" altLang="en-US" sz="2000"/>
          </a:p>
          <a:p>
            <a:pPr>
              <a:lnSpc>
                <a:spcPct val="150000"/>
              </a:lnSpc>
            </a:pPr>
            <a:r>
              <a:rPr lang="zh-CN" altLang="en-US" sz="2000"/>
              <a:t>通过计算可以看出，WK房地产公司的权益乘数三年呈上升趋势。</a:t>
            </a:r>
            <a:endParaRPr lang="zh-CN" alt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二、上市公司盈利能力分析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1718516"/>
                <a:ext cx="5052546" cy="3667094"/>
              </a:xfrm>
              <a:prstGeom prst="rect">
                <a:avLst/>
              </a:prstGeom>
            </p:spPr>
            <p:txBody>
              <a:bodyPr wrap="square">
                <a:spAutoFit/>
              </a:bodyPr>
              <a:lstStyle/>
              <a:p>
                <a:pPr algn="just"/>
                <a:r>
                  <a:rPr lang="zh-CN" altLang="zh-CN" dirty="0"/>
                  <a:t>上市公司盈利能力分析所使用的指标很多</a:t>
                </a:r>
                <a:r>
                  <a:rPr lang="en-US" altLang="zh-CN" dirty="0"/>
                  <a:t>,</a:t>
                </a:r>
                <a:r>
                  <a:rPr lang="zh-CN" altLang="zh-CN" dirty="0"/>
                  <a:t>主要有每股利润、每股股利、市盈率和市净率。</a:t>
                </a:r>
                <a:endParaRPr lang="en-US" altLang="zh-CN" dirty="0"/>
              </a:p>
              <a:p>
                <a:pPr algn="just"/>
                <a:endParaRPr lang="zh-CN" altLang="zh-CN" dirty="0"/>
              </a:p>
              <a:p>
                <a:pPr algn="just"/>
                <a:r>
                  <a:rPr lang="en-US" altLang="zh-CN" dirty="0"/>
                  <a:t>(</a:t>
                </a:r>
                <a:r>
                  <a:rPr lang="zh-CN" altLang="zh-CN" dirty="0"/>
                  <a:t>一</a:t>
                </a:r>
                <a:r>
                  <a:rPr lang="en-US" altLang="zh-CN" dirty="0"/>
                  <a:t>)</a:t>
                </a:r>
                <a:r>
                  <a:rPr lang="zh-CN" altLang="zh-CN" dirty="0"/>
                  <a:t>每股利润</a:t>
                </a:r>
                <a:endParaRPr lang="zh-CN" altLang="zh-CN" dirty="0"/>
              </a:p>
              <a:p>
                <a:pPr algn="just"/>
                <a:r>
                  <a:rPr lang="zh-CN" altLang="zh-CN" dirty="0"/>
                  <a:t>每股利润是指普通股每股税后利润。该指标中的利润是利润总额扣除应缴所得税的税后利润</a:t>
                </a:r>
                <a:r>
                  <a:rPr lang="en-US" altLang="zh-CN" dirty="0"/>
                  <a:t>,</a:t>
                </a:r>
                <a:r>
                  <a:rPr lang="zh-CN" altLang="zh-CN" dirty="0"/>
                  <a:t>如果发行了优先股</a:t>
                </a:r>
                <a:r>
                  <a:rPr lang="en-US" altLang="zh-CN" dirty="0"/>
                  <a:t>,</a:t>
                </a:r>
                <a:r>
                  <a:rPr lang="zh-CN" altLang="zh-CN" dirty="0"/>
                  <a:t>还要扣除优先股应分的股利</a:t>
                </a:r>
                <a:r>
                  <a:rPr lang="en-US" altLang="zh-CN" dirty="0"/>
                  <a:t>,</a:t>
                </a:r>
                <a:r>
                  <a:rPr lang="zh-CN" altLang="zh-CN" dirty="0"/>
                  <a:t>然后除以流通股数</a:t>
                </a:r>
                <a:r>
                  <a:rPr lang="en-US" altLang="zh-CN" dirty="0"/>
                  <a:t>,</a:t>
                </a:r>
                <a:r>
                  <a:rPr lang="zh-CN" altLang="zh-CN" dirty="0"/>
                  <a:t>即发行在外的普通股平均股数。其计算公式如下</a:t>
                </a:r>
                <a:r>
                  <a:rPr lang="en-US" altLang="zh-CN" dirty="0"/>
                  <a:t>:</a:t>
                </a:r>
                <a:endParaRPr lang="zh-CN" altLang="zh-CN" dirty="0"/>
              </a:p>
              <a:p>
                <a:pPr algn="just"/>
                <a:r>
                  <a:rPr lang="zh-CN" altLang="zh-CN" dirty="0"/>
                  <a:t>　　每股利润</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税后利润</m:t>
                        </m:r>
                        <m:r>
                          <m:rPr>
                            <m:nor/>
                          </m:rPr>
                          <a:rPr lang="en-US" altLang="zh-CN" i="1">
                            <a:latin typeface="Cambria Math" panose="02040503050406030204" pitchFamily="18" charset="0"/>
                          </a:rPr>
                          <m:t>−</m:t>
                        </m:r>
                        <m:r>
                          <m:rPr>
                            <m:nor/>
                          </m:rPr>
                          <a:rPr lang="zh-CN" altLang="zh-CN">
                            <a:latin typeface="Cambria Math" panose="02040503050406030204" pitchFamily="18" charset="0"/>
                          </a:rPr>
                          <m:t>优先股股利</m:t>
                        </m:r>
                      </m:num>
                      <m:den>
                        <m:r>
                          <m:rPr>
                            <m:nor/>
                          </m:rPr>
                          <a:rPr lang="zh-CN" altLang="zh-CN">
                            <a:latin typeface="Cambria Math" panose="02040503050406030204" pitchFamily="18" charset="0"/>
                          </a:rPr>
                          <m:t>流通股数</m:t>
                        </m:r>
                      </m:den>
                    </m:f>
                  </m:oMath>
                </a14:m>
                <a:endParaRPr lang="zh-CN" altLang="zh-CN" dirty="0"/>
              </a:p>
              <a:p>
                <a:pPr algn="just"/>
                <a:r>
                  <a:rPr lang="zh-CN" altLang="zh-CN" dirty="0"/>
                  <a:t>该指标能反映普通股每股的盈利能力</a:t>
                </a:r>
                <a:r>
                  <a:rPr lang="en-US" altLang="zh-CN" dirty="0"/>
                  <a:t>,</a:t>
                </a:r>
                <a:r>
                  <a:rPr lang="zh-CN" altLang="zh-CN" dirty="0"/>
                  <a:t>是衡量上市公司获利能力的重要财务指标。</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718516"/>
                <a:ext cx="5052546" cy="3667094"/>
              </a:xfrm>
              <a:prstGeom prst="rect">
                <a:avLst/>
              </a:prstGeom>
              <a:blipFill rotWithShape="1">
                <a:blip r:embed="rId1"/>
                <a:stretch>
                  <a:fillRect l="-3" t="-6" b="5"/>
                </a:stretch>
              </a:blipFill>
            </p:spPr>
            <p:txBody>
              <a:bodyPr/>
              <a:lstStyle/>
              <a:p>
                <a:r>
                  <a:rPr lang="zh-CN" altLang="en-US">
                    <a:noFill/>
                  </a:rPr>
                  <a:t> </a:t>
                </a:r>
              </a:p>
            </p:txBody>
          </p:sp>
        </mc:Fallback>
      </mc:AlternateContent>
      <p:pic>
        <p:nvPicPr>
          <p:cNvPr id="6" name="图片 5"/>
          <p:cNvPicPr>
            <a:picLocks noChangeAspect="1"/>
          </p:cNvPicPr>
          <p:nvPr/>
        </p:nvPicPr>
        <p:blipFill>
          <a:blip r:embed="rId2" cstate="email"/>
          <a:stretch>
            <a:fillRect/>
          </a:stretch>
        </p:blipFill>
        <p:spPr>
          <a:xfrm>
            <a:off x="6096000" y="1264410"/>
            <a:ext cx="5381849" cy="5381849"/>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二、上市公司盈利能力分析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2070209"/>
                <a:ext cx="5756016" cy="3390095"/>
              </a:xfrm>
              <a:prstGeom prst="rect">
                <a:avLst/>
              </a:prstGeom>
            </p:spPr>
            <p:txBody>
              <a:bodyPr wrap="square">
                <a:spAutoFit/>
              </a:bodyPr>
              <a:lstStyle/>
              <a:p>
                <a:r>
                  <a:rPr lang="en-US" altLang="zh-CN" dirty="0"/>
                  <a:t>(</a:t>
                </a:r>
                <a:r>
                  <a:rPr lang="zh-CN" altLang="zh-CN" dirty="0"/>
                  <a:t>二</a:t>
                </a:r>
                <a:r>
                  <a:rPr lang="en-US" altLang="zh-CN" dirty="0"/>
                  <a:t>)</a:t>
                </a:r>
                <a:r>
                  <a:rPr lang="zh-CN" altLang="zh-CN" dirty="0"/>
                  <a:t>每股股利</a:t>
                </a:r>
                <a:endParaRPr lang="en-US" altLang="zh-CN" dirty="0"/>
              </a:p>
              <a:p>
                <a:endParaRPr lang="zh-CN" altLang="zh-CN" dirty="0"/>
              </a:p>
              <a:p>
                <a:r>
                  <a:rPr lang="zh-CN" altLang="zh-CN" dirty="0"/>
                  <a:t>每股股利是企业股利总额与流通股数的比率。股利总额是用于对普通股分配现金股利的总额</a:t>
                </a:r>
                <a:r>
                  <a:rPr lang="en-US" altLang="zh-CN" dirty="0"/>
                  <a:t>,</a:t>
                </a:r>
                <a:r>
                  <a:rPr lang="zh-CN" altLang="zh-CN" dirty="0"/>
                  <a:t>流通股数是企业发行在外的普通股平均股数。其计算公式如下</a:t>
                </a:r>
                <a:r>
                  <a:rPr lang="en-US" altLang="zh-CN" dirty="0"/>
                  <a:t>:</a:t>
                </a:r>
                <a:endParaRPr lang="zh-CN" altLang="zh-CN" dirty="0"/>
              </a:p>
              <a:p>
                <a:r>
                  <a:rPr lang="zh-CN" altLang="zh-CN" dirty="0"/>
                  <a:t>　　每股股利</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股利总额</m:t>
                        </m:r>
                      </m:num>
                      <m:den>
                        <m:r>
                          <m:rPr>
                            <m:nor/>
                          </m:rPr>
                          <a:rPr lang="zh-CN" altLang="zh-CN">
                            <a:latin typeface="Cambria Math" panose="02040503050406030204" pitchFamily="18" charset="0"/>
                          </a:rPr>
                          <m:t>流通股数</m:t>
                        </m:r>
                      </m:den>
                    </m:f>
                  </m:oMath>
                </a14:m>
                <a:endParaRPr lang="zh-CN" altLang="zh-CN" dirty="0"/>
              </a:p>
              <a:p>
                <a:r>
                  <a:rPr lang="zh-CN" altLang="zh-CN" dirty="0"/>
                  <a:t>每股股利是反映每一普通股获得股利多少的一个指标。每股股利的高低</a:t>
                </a:r>
                <a:r>
                  <a:rPr lang="en-US" altLang="zh-CN" dirty="0"/>
                  <a:t>,</a:t>
                </a:r>
                <a:r>
                  <a:rPr lang="zh-CN" altLang="zh-CN" dirty="0"/>
                  <a:t>一方面取决于企业获利能力的强弱</a:t>
                </a:r>
                <a:r>
                  <a:rPr lang="en-US" altLang="zh-CN" dirty="0"/>
                  <a:t>;</a:t>
                </a:r>
                <a:r>
                  <a:rPr lang="zh-CN" altLang="zh-CN" dirty="0"/>
                  <a:t>另一方面还受企业股利发放政策与利润分配需要的影响。如果企业为扩大再生产</a:t>
                </a:r>
                <a:r>
                  <a:rPr lang="en-US" altLang="zh-CN" dirty="0"/>
                  <a:t>,</a:t>
                </a:r>
                <a:r>
                  <a:rPr lang="zh-CN" altLang="zh-CN" dirty="0"/>
                  <a:t>增强企业的后劲而多留利润</a:t>
                </a:r>
                <a:r>
                  <a:rPr lang="en-US" altLang="zh-CN" dirty="0"/>
                  <a:t>,</a:t>
                </a:r>
                <a:r>
                  <a:rPr lang="zh-CN" altLang="zh-CN" dirty="0"/>
                  <a:t>则每股股利就少</a:t>
                </a:r>
                <a:r>
                  <a:rPr lang="en-US" altLang="zh-CN" dirty="0"/>
                  <a:t>;</a:t>
                </a:r>
                <a:r>
                  <a:rPr lang="zh-CN" altLang="zh-CN" dirty="0"/>
                  <a:t>反之</a:t>
                </a:r>
                <a:r>
                  <a:rPr lang="en-US" altLang="zh-CN" dirty="0"/>
                  <a:t>,</a:t>
                </a:r>
                <a:r>
                  <a:rPr lang="zh-CN" altLang="zh-CN" dirty="0"/>
                  <a:t>则多。</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2070209"/>
                <a:ext cx="5756016" cy="3390095"/>
              </a:xfrm>
              <a:prstGeom prst="rect">
                <a:avLst/>
              </a:prstGeom>
              <a:blipFill rotWithShape="1">
                <a:blip r:embed="rId1"/>
                <a:stretch>
                  <a:fillRect l="-3" t="-3" r="9" b="17"/>
                </a:stretch>
              </a:blipFill>
            </p:spPr>
            <p:txBody>
              <a:bodyPr/>
              <a:lstStyle/>
              <a:p>
                <a:r>
                  <a:rPr lang="zh-CN" altLang="en-US">
                    <a:noFill/>
                  </a:rPr>
                  <a:t> </a:t>
                </a:r>
              </a:p>
            </p:txBody>
          </p:sp>
        </mc:Fallback>
      </mc:AlternateContent>
      <p:sp>
        <p:nvSpPr>
          <p:cNvPr id="6" name="矩形 5"/>
          <p:cNvSpPr/>
          <p:nvPr/>
        </p:nvSpPr>
        <p:spPr>
          <a:xfrm>
            <a:off x="6519334" y="2195313"/>
            <a:ext cx="5093719" cy="3139885"/>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二、上市公司盈利能力分析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2070209"/>
                <a:ext cx="6020212" cy="4578754"/>
              </a:xfrm>
              <a:prstGeom prst="rect">
                <a:avLst/>
              </a:prstGeom>
            </p:spPr>
            <p:txBody>
              <a:bodyPr wrap="square">
                <a:spAutoFit/>
              </a:bodyPr>
              <a:lstStyle/>
              <a:p>
                <a:pPr algn="just">
                  <a:lnSpc>
                    <a:spcPct val="150000"/>
                  </a:lnSpc>
                </a:pPr>
                <a:r>
                  <a:rPr lang="en-US" altLang="zh-CN" dirty="0"/>
                  <a:t>(</a:t>
                </a:r>
                <a:r>
                  <a:rPr lang="zh-CN" altLang="zh-CN" dirty="0"/>
                  <a:t>三</a:t>
                </a:r>
                <a:r>
                  <a:rPr lang="en-US" altLang="zh-CN" dirty="0"/>
                  <a:t>)</a:t>
                </a:r>
                <a:r>
                  <a:rPr lang="zh-CN" altLang="zh-CN" dirty="0"/>
                  <a:t>市盈率</a:t>
                </a:r>
                <a:endParaRPr lang="en-US" altLang="zh-CN" dirty="0"/>
              </a:p>
              <a:p>
                <a:pPr algn="just">
                  <a:lnSpc>
                    <a:spcPct val="150000"/>
                  </a:lnSpc>
                </a:pPr>
                <a:endParaRPr lang="zh-CN" altLang="zh-CN" dirty="0"/>
              </a:p>
              <a:p>
                <a:pPr algn="just">
                  <a:lnSpc>
                    <a:spcPct val="150000"/>
                  </a:lnSpc>
                </a:pPr>
                <a:r>
                  <a:rPr lang="zh-CN" altLang="zh-CN" dirty="0"/>
                  <a:t>市盈率即市价盈利率</a:t>
                </a:r>
                <a:r>
                  <a:rPr lang="en-US" altLang="zh-CN" dirty="0"/>
                  <a:t>,</a:t>
                </a:r>
                <a:r>
                  <a:rPr lang="zh-CN" altLang="zh-CN" dirty="0"/>
                  <a:t>又叫本益比</a:t>
                </a:r>
                <a:r>
                  <a:rPr lang="en-US" altLang="zh-CN" dirty="0"/>
                  <a:t>,</a:t>
                </a:r>
                <a:r>
                  <a:rPr lang="zh-CN" altLang="zh-CN" dirty="0"/>
                  <a:t>它是上市公司股票市价与每股税后利润之间的比率。其计算公式为如下</a:t>
                </a:r>
                <a:r>
                  <a:rPr lang="en-US" altLang="zh-CN" dirty="0"/>
                  <a:t>:</a:t>
                </a:r>
                <a:endParaRPr lang="zh-CN" altLang="zh-CN" dirty="0"/>
              </a:p>
              <a:p>
                <a:pPr algn="just">
                  <a:lnSpc>
                    <a:spcPct val="150000"/>
                  </a:lnSpc>
                </a:pPr>
                <a:r>
                  <a:rPr lang="zh-CN" altLang="zh-CN" dirty="0"/>
                  <a:t>　　市盈率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普通股每股市场价格</m:t>
                        </m:r>
                      </m:num>
                      <m:den>
                        <m:r>
                          <m:rPr>
                            <m:nor/>
                          </m:rPr>
                          <a:rPr lang="zh-CN" altLang="zh-CN">
                            <a:latin typeface="Cambria Math" panose="02040503050406030204" pitchFamily="18" charset="0"/>
                          </a:rPr>
                          <m:t>普通股每股利润</m:t>
                        </m:r>
                      </m:den>
                    </m:f>
                  </m:oMath>
                </a14:m>
                <a:endParaRPr lang="zh-CN" altLang="zh-CN" dirty="0"/>
              </a:p>
              <a:p>
                <a:pPr algn="just">
                  <a:lnSpc>
                    <a:spcPct val="150000"/>
                  </a:lnSpc>
                </a:pPr>
                <a:r>
                  <a:rPr lang="zh-CN" altLang="zh-CN" dirty="0"/>
                  <a:t>股票价格是当前的每股市价</a:t>
                </a:r>
                <a:r>
                  <a:rPr lang="en-US" altLang="zh-CN" dirty="0"/>
                  <a:t>,</a:t>
                </a:r>
                <a:r>
                  <a:rPr lang="zh-CN" altLang="zh-CN" dirty="0"/>
                  <a:t>税后利润可用最近一年盈利</a:t>
                </a:r>
                <a:r>
                  <a:rPr lang="en-US" altLang="zh-CN" dirty="0"/>
                  <a:t>,</a:t>
                </a:r>
                <a:r>
                  <a:rPr lang="zh-CN" altLang="zh-CN" dirty="0"/>
                  <a:t>也可用未来一年或几年的预测值。一般情况下</a:t>
                </a:r>
                <a:r>
                  <a:rPr lang="en-US" altLang="zh-CN" dirty="0"/>
                  <a:t>,</a:t>
                </a:r>
                <a:r>
                  <a:rPr lang="zh-CN" altLang="zh-CN" dirty="0"/>
                  <a:t>一只股票市盈率越低</a:t>
                </a:r>
                <a:r>
                  <a:rPr lang="en-US" altLang="zh-CN" dirty="0"/>
                  <a:t>,</a:t>
                </a:r>
                <a:r>
                  <a:rPr lang="zh-CN" altLang="zh-CN" dirty="0"/>
                  <a:t>市价相对于股票的盈利能力就越低</a:t>
                </a:r>
                <a:r>
                  <a:rPr lang="en-US" altLang="zh-CN" dirty="0"/>
                  <a:t>,</a:t>
                </a:r>
                <a:r>
                  <a:rPr lang="zh-CN" altLang="zh-CN" dirty="0"/>
                  <a:t>表明投资回收期越短</a:t>
                </a:r>
                <a:r>
                  <a:rPr lang="en-US" altLang="zh-CN" dirty="0"/>
                  <a:t>,</a:t>
                </a:r>
                <a:r>
                  <a:rPr lang="zh-CN" altLang="zh-CN" dirty="0"/>
                  <a:t>投资风险越小</a:t>
                </a:r>
                <a:r>
                  <a:rPr lang="en-US" altLang="zh-CN" dirty="0"/>
                  <a:t>,</a:t>
                </a:r>
                <a:r>
                  <a:rPr lang="zh-CN" altLang="zh-CN" dirty="0"/>
                  <a:t>股票的投资价值越大。市盈率越高</a:t>
                </a:r>
                <a:r>
                  <a:rPr lang="en-US" altLang="zh-CN" dirty="0"/>
                  <a:t>,</a:t>
                </a:r>
                <a:r>
                  <a:rPr lang="zh-CN" altLang="zh-CN" dirty="0"/>
                  <a:t>表明投资者对公司未来越有信心</a:t>
                </a:r>
                <a:r>
                  <a:rPr lang="en-US" altLang="zh-CN" dirty="0"/>
                  <a:t>,</a:t>
                </a:r>
                <a:r>
                  <a:rPr lang="zh-CN" altLang="zh-CN" dirty="0"/>
                  <a:t>愿意为每一元盈余多付买价。</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2070209"/>
                <a:ext cx="6020212" cy="4578754"/>
              </a:xfrm>
              <a:prstGeom prst="rect">
                <a:avLst/>
              </a:prstGeom>
              <a:blipFill rotWithShape="1">
                <a:blip r:embed="rId1"/>
                <a:stretch>
                  <a:fillRect l="-3" t="-2" r="-1193" b="11"/>
                </a:stretch>
              </a:blipFill>
            </p:spPr>
            <p:txBody>
              <a:bodyPr/>
              <a:lstStyle/>
              <a:p>
                <a:r>
                  <a:rPr lang="zh-CN" altLang="en-US">
                    <a:noFill/>
                  </a:rPr>
                  <a:t> </a:t>
                </a:r>
              </a:p>
            </p:txBody>
          </p:sp>
        </mc:Fallback>
      </mc:AlternateContent>
      <p:sp>
        <p:nvSpPr>
          <p:cNvPr id="6" name="矩形 5"/>
          <p:cNvSpPr/>
          <p:nvPr/>
        </p:nvSpPr>
        <p:spPr>
          <a:xfrm>
            <a:off x="6960879" y="2711813"/>
            <a:ext cx="4536830" cy="3919419"/>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二、上市公司盈利能力分析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2070209"/>
                <a:ext cx="10114687" cy="3747757"/>
              </a:xfrm>
              <a:prstGeom prst="rect">
                <a:avLst/>
              </a:prstGeom>
            </p:spPr>
            <p:txBody>
              <a:bodyPr wrap="square">
                <a:spAutoFit/>
              </a:bodyPr>
              <a:lstStyle/>
              <a:p>
                <a:pPr>
                  <a:lnSpc>
                    <a:spcPct val="150000"/>
                  </a:lnSpc>
                </a:pPr>
                <a:r>
                  <a:rPr lang="en-US" altLang="zh-CN" dirty="0"/>
                  <a:t>(</a:t>
                </a:r>
                <a:r>
                  <a:rPr lang="zh-CN" altLang="zh-CN" dirty="0"/>
                  <a:t>四</a:t>
                </a:r>
                <a:r>
                  <a:rPr lang="en-US" altLang="zh-CN" dirty="0"/>
                  <a:t>)</a:t>
                </a:r>
                <a:r>
                  <a:rPr lang="zh-CN" altLang="zh-CN" dirty="0"/>
                  <a:t>市净率</a:t>
                </a:r>
                <a:endParaRPr lang="en-US" altLang="zh-CN" dirty="0"/>
              </a:p>
              <a:p>
                <a:pPr>
                  <a:lnSpc>
                    <a:spcPct val="150000"/>
                  </a:lnSpc>
                </a:pPr>
                <a:endParaRPr lang="zh-CN" altLang="zh-CN" dirty="0"/>
              </a:p>
              <a:p>
                <a:pPr>
                  <a:lnSpc>
                    <a:spcPct val="150000"/>
                  </a:lnSpc>
                </a:pPr>
                <a:r>
                  <a:rPr lang="zh-CN" altLang="zh-CN" dirty="0"/>
                  <a:t>市净率指的是每股股价与每股净资产的比率。比值越低意味着风险越低。市净率可用于投资分析</a:t>
                </a:r>
                <a:r>
                  <a:rPr lang="en-US" altLang="zh-CN" dirty="0"/>
                  <a:t>,</a:t>
                </a:r>
                <a:r>
                  <a:rPr lang="zh-CN" altLang="zh-CN" dirty="0"/>
                  <a:t>一般来说</a:t>
                </a:r>
                <a:r>
                  <a:rPr lang="en-US" altLang="zh-CN" dirty="0"/>
                  <a:t>,</a:t>
                </a:r>
                <a:r>
                  <a:rPr lang="zh-CN" altLang="zh-CN" dirty="0"/>
                  <a:t>市净率较低的股票</a:t>
                </a:r>
                <a:r>
                  <a:rPr lang="en-US" altLang="zh-CN" dirty="0"/>
                  <a:t>,</a:t>
                </a:r>
                <a:r>
                  <a:rPr lang="zh-CN" altLang="zh-CN" dirty="0"/>
                  <a:t>投资价值较高</a:t>
                </a:r>
                <a:r>
                  <a:rPr lang="en-US" altLang="zh-CN" dirty="0"/>
                  <a:t>;</a:t>
                </a:r>
                <a:r>
                  <a:rPr lang="zh-CN" altLang="zh-CN" dirty="0"/>
                  <a:t>相反</a:t>
                </a:r>
                <a:r>
                  <a:rPr lang="en-US" altLang="zh-CN" dirty="0"/>
                  <a:t>,</a:t>
                </a:r>
                <a:r>
                  <a:rPr lang="zh-CN" altLang="zh-CN" dirty="0"/>
                  <a:t>则投资价值较低。在判断投资价值时</a:t>
                </a:r>
                <a:r>
                  <a:rPr lang="en-US" altLang="zh-CN" dirty="0"/>
                  <a:t>,</a:t>
                </a:r>
                <a:r>
                  <a:rPr lang="zh-CN" altLang="zh-CN" dirty="0"/>
                  <a:t>还要考虑当时的市场环境以及公司经营情况、盈利能力等因素。其计算公式为</a:t>
                </a:r>
                <a:r>
                  <a:rPr lang="en-US" altLang="zh-CN" dirty="0"/>
                  <a:t>:</a:t>
                </a:r>
                <a:endParaRPr lang="zh-CN" altLang="zh-CN" dirty="0"/>
              </a:p>
              <a:p>
                <a:pPr>
                  <a:lnSpc>
                    <a:spcPct val="150000"/>
                  </a:lnSpc>
                </a:pPr>
                <a:r>
                  <a:rPr lang="zh-CN" altLang="zh-CN" dirty="0"/>
                  <a:t>　　市净率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每股市价</m:t>
                        </m:r>
                      </m:num>
                      <m:den>
                        <m:r>
                          <m:rPr>
                            <m:nor/>
                          </m:rPr>
                          <a:rPr lang="zh-CN" altLang="zh-CN">
                            <a:latin typeface="Cambria Math" panose="02040503050406030204" pitchFamily="18" charset="0"/>
                          </a:rPr>
                          <m:t>每股净资产</m:t>
                        </m:r>
                      </m:den>
                    </m:f>
                  </m:oMath>
                </a14:m>
                <a:endParaRPr lang="zh-CN" altLang="zh-CN" dirty="0"/>
              </a:p>
              <a:p>
                <a:pPr>
                  <a:lnSpc>
                    <a:spcPct val="150000"/>
                  </a:lnSpc>
                </a:pPr>
                <a:r>
                  <a:rPr lang="zh-CN" altLang="zh-CN" dirty="0"/>
                  <a:t>市净率能够较好地反映出“有所付出</a:t>
                </a:r>
                <a:r>
                  <a:rPr lang="en-US" altLang="zh-CN" dirty="0"/>
                  <a:t>,</a:t>
                </a:r>
                <a:r>
                  <a:rPr lang="zh-CN" altLang="zh-CN" dirty="0"/>
                  <a:t>即有回报”</a:t>
                </a:r>
                <a:r>
                  <a:rPr lang="en-US" altLang="zh-CN" dirty="0"/>
                  <a:t>,</a:t>
                </a:r>
                <a:r>
                  <a:rPr lang="zh-CN" altLang="zh-CN" dirty="0"/>
                  <a:t>它能够帮助投资者寻求在哪个上市公司能以较少的投入得到较高的产出</a:t>
                </a:r>
                <a:r>
                  <a:rPr lang="en-US" altLang="zh-CN" dirty="0"/>
                  <a:t>,</a:t>
                </a:r>
                <a:r>
                  <a:rPr lang="zh-CN" altLang="zh-CN" dirty="0"/>
                  <a:t>对于大的投资机构而言</a:t>
                </a:r>
                <a:r>
                  <a:rPr lang="en-US" altLang="zh-CN" dirty="0"/>
                  <a:t>,</a:t>
                </a:r>
                <a:r>
                  <a:rPr lang="zh-CN" altLang="zh-CN" dirty="0"/>
                  <a:t>它能帮助其辨别投资风险。</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2070209"/>
                <a:ext cx="10114687" cy="3747757"/>
              </a:xfrm>
              <a:prstGeom prst="rect">
                <a:avLst/>
              </a:prstGeom>
              <a:blipFill rotWithShape="1">
                <a:blip r:embed="rId1"/>
                <a:stretch>
                  <a:fillRect l="-2" t="-3" r="6" b="3"/>
                </a:stretch>
              </a:blipFill>
            </p:spPr>
            <p:txBody>
              <a:bodyPr/>
              <a:lstStyle/>
              <a:p>
                <a:r>
                  <a:rPr lang="zh-CN" alt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840" y="231775"/>
            <a:ext cx="10941050" cy="6323965"/>
          </a:xfrm>
          <a:prstGeom prst="rect">
            <a:avLst/>
          </a:prstGeom>
          <a:noFill/>
        </p:spPr>
        <p:txBody>
          <a:bodyPr wrap="square" rtlCol="0">
            <a:spAutoFit/>
          </a:bodyPr>
          <a:p>
            <a:pPr indent="467995">
              <a:lnSpc>
                <a:spcPct val="150000"/>
              </a:lnSpc>
            </a:pPr>
            <a:r>
              <a:rPr lang="zh-CN" altLang="en-US"/>
              <a:t>[例5- 6]</a:t>
            </a:r>
            <a:endParaRPr lang="zh-CN" altLang="en-US"/>
          </a:p>
          <a:p>
            <a:pPr indent="467995">
              <a:lnSpc>
                <a:spcPct val="150000"/>
              </a:lnSpc>
            </a:pPr>
            <a:r>
              <a:rPr lang="zh-CN" altLang="en-US"/>
              <a:t>两只股票的股价均为50元，其每股收益分别为5元和1元。</a:t>
            </a:r>
            <a:endParaRPr lang="zh-CN" altLang="en-US"/>
          </a:p>
          <a:p>
            <a:pPr indent="467995">
              <a:lnSpc>
                <a:spcPct val="150000"/>
              </a:lnSpc>
            </a:pPr>
            <a:r>
              <a:rPr lang="zh-CN" altLang="en-US"/>
              <a:t>要求:计算两只股票的市盈率并说明市盈率是如何反映上市公司的盈利能力的。</a:t>
            </a:r>
            <a:endParaRPr lang="zh-CN" altLang="en-US"/>
          </a:p>
          <a:p>
            <a:pPr indent="467995">
              <a:lnSpc>
                <a:spcPct val="150000"/>
              </a:lnSpc>
            </a:pPr>
            <a:r>
              <a:rPr lang="zh-CN" altLang="en-US"/>
              <a:t>解:通过计算很容易得出两只股票的市盈率分别是10倍和50倍。也就是说，若企业盈利能力不变，投资者以同样50元价格购买的两只股票，要分别在10 年和50年以后才能从企业盈利中收回投资。但是，由于企业的盈利能力是会不断改变的，投资者购买股票更看重企业的未来，因此，一些发展前景很好的公司，即使当前的市盈率较高，投资者也愿意去购买。</a:t>
            </a:r>
            <a:endParaRPr lang="zh-CN" altLang="en-US"/>
          </a:p>
          <a:p>
            <a:pPr indent="467995">
              <a:lnSpc>
                <a:spcPct val="150000"/>
              </a:lnSpc>
            </a:pPr>
            <a:r>
              <a:rPr lang="zh-CN" altLang="en-US"/>
              <a:t> 总之，市盈率是衡量股价高低和企业盈利能力的一-个重要指标。由于它把股价和企业盈利能力结合起来，其水平高低真实地反映了股票价格的高低。预期利润增长率高的企业，其股票的市盈率也会比较高。</a:t>
            </a:r>
            <a:endParaRPr lang="zh-CN" altLang="en-US"/>
          </a:p>
          <a:p>
            <a:pPr indent="467995">
              <a:lnSpc>
                <a:spcPct val="150000"/>
              </a:lnSpc>
            </a:pPr>
            <a:r>
              <a:rPr lang="zh-CN" altLang="en-US"/>
              <a:t>[例5- -7]甲、 乙两家上市公司上年的每股盈利均为1元，甲公司今后每年保持20%的利润增长率，乙公司每年保持10%的利润增长率。</a:t>
            </a:r>
            <a:endParaRPr lang="zh-CN" altLang="en-US"/>
          </a:p>
          <a:p>
            <a:pPr indent="467995">
              <a:lnSpc>
                <a:spcPct val="150000"/>
              </a:lnSpc>
            </a:pPr>
            <a:r>
              <a:rPr lang="zh-CN" altLang="en-US"/>
              <a:t>要求:计算10年后两家上市公司的每股盈利是多少。投资者买哪家公司的股票能更</a:t>
            </a:r>
            <a:endParaRPr lang="zh-CN" altLang="en-US"/>
          </a:p>
          <a:p>
            <a:pPr indent="467995">
              <a:lnSpc>
                <a:spcPct val="150000"/>
              </a:lnSpc>
            </a:pPr>
            <a:r>
              <a:rPr lang="zh-CN" altLang="en-US"/>
              <a:t>早地收回投资?</a:t>
            </a:r>
            <a:endParaRPr lang="zh-CN" altLang="en-US"/>
          </a:p>
          <a:p>
            <a:pPr indent="467995">
              <a:lnSpc>
                <a:spcPct val="150000"/>
              </a:lnSpc>
            </a:pPr>
            <a:r>
              <a:rPr lang="zh-CN" altLang="en-US"/>
              <a:t>解:通过计算得出到第10年时甲公司的每股盈利将达到6.2元，乙公司只有2. 6元，因此甲公司当前的市盈率必然会高于乙公司。投资者购买甲公司股票能更早地收回投资。</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10630" y="2457065"/>
            <a:ext cx="1943870" cy="1943870"/>
            <a:chOff x="4840752" y="1682588"/>
            <a:chExt cx="1944216" cy="1944216"/>
          </a:xfrm>
        </p:grpSpPr>
        <p:sp>
          <p:nvSpPr>
            <p:cNvPr id="22" name="圆角矩形 2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2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accent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2" rIns="91423" bIns="45712" numCol="1" spcCol="0" rtlCol="0" fromWordArt="0" anchor="ctr" anchorCtr="0" forceAA="0" compatLnSpc="1">
              <a:noAutofit/>
            </a:bodyPr>
            <a:lstStyle/>
            <a:p>
              <a:pPr algn="ctr"/>
              <a:endParaRPr lang="zh-CN" altLang="en-US" sz="1705"/>
            </a:p>
          </p:txBody>
        </p:sp>
      </p:grpSp>
      <p:sp>
        <p:nvSpPr>
          <p:cNvPr id="24" name="TextBox 4"/>
          <p:cNvSpPr txBox="1"/>
          <p:nvPr/>
        </p:nvSpPr>
        <p:spPr>
          <a:xfrm>
            <a:off x="4882067" y="2454602"/>
            <a:ext cx="4967666" cy="460375"/>
          </a:xfrm>
          <a:prstGeom prst="rect">
            <a:avLst/>
          </a:prstGeom>
          <a:noFill/>
        </p:spPr>
        <p:txBody>
          <a:bodyPr wrap="square" rtlCol="0">
            <a:spAutoFit/>
          </a:bodyPr>
          <a:lstStyle/>
          <a:p>
            <a:r>
              <a:rPr lang="zh-CN" sz="2400" b="1" dirty="0">
                <a:solidFill>
                  <a:schemeClr val="accent1"/>
                </a:solidFill>
                <a:latin typeface="微软雅黑" panose="020B0503020204020204" pitchFamily="34" charset="-122"/>
                <a:ea typeface="微软雅黑" panose="020B0503020204020204" pitchFamily="34" charset="-122"/>
              </a:rPr>
              <a:t>第十讲</a:t>
            </a:r>
            <a:r>
              <a:rPr lang="en-US" altLang="zh-CN" sz="2400" b="1" dirty="0">
                <a:solidFill>
                  <a:schemeClr val="accent1"/>
                </a:solidFill>
                <a:latin typeface="微软雅黑" panose="020B0503020204020204" pitchFamily="34" charset="-122"/>
                <a:ea typeface="微软雅黑" panose="020B0503020204020204" pitchFamily="34" charset="-122"/>
              </a:rPr>
              <a:t> </a:t>
            </a:r>
            <a:r>
              <a:rPr sz="2400" b="1" dirty="0">
                <a:solidFill>
                  <a:schemeClr val="accent1"/>
                </a:solidFill>
                <a:latin typeface="微软雅黑" panose="020B0503020204020204" pitchFamily="34" charset="-122"/>
                <a:ea typeface="微软雅黑" panose="020B0503020204020204" pitchFamily="34" charset="-122"/>
              </a:rPr>
              <a:t>盈利能力指标的计算与分析</a:t>
            </a:r>
            <a:endParaRPr sz="2400" b="1" dirty="0">
              <a:solidFill>
                <a:schemeClr val="accent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flipV="1">
            <a:off x="4580509" y="1745685"/>
            <a:ext cx="0" cy="31976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117856" y="2970212"/>
            <a:ext cx="6096000" cy="922020"/>
          </a:xfrm>
          <a:prstGeom prst="rect">
            <a:avLst/>
          </a:prstGeom>
        </p:spPr>
        <p:txBody>
          <a:bodyPr>
            <a:spAutoFit/>
          </a:bodyPr>
          <a:lstStyle/>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企业盈利能力一般分析</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上市公司盈利能力分析</a:t>
            </a:r>
            <a:endParaRPr lang="zh-CN" altLang="zh-CN" b="1" dirty="0">
              <a:solidFill>
                <a:schemeClr val="accent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盈利能力综合分析</a:t>
            </a:r>
            <a:endParaRPr lang="zh-CN"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三、盈利能力综合分析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7" y="2070209"/>
            <a:ext cx="5318876" cy="3970318"/>
          </a:xfrm>
          <a:prstGeom prst="rect">
            <a:avLst/>
          </a:prstGeom>
        </p:spPr>
        <p:txBody>
          <a:bodyPr wrap="square">
            <a:spAutoFit/>
          </a:bodyPr>
          <a:lstStyle/>
          <a:p>
            <a:r>
              <a:rPr lang="zh-CN" altLang="zh-CN" dirty="0"/>
              <a:t>盈利能力综合分析的主要方法有杜邦分析法和财务比率综合评价法。</a:t>
            </a:r>
            <a:endParaRPr lang="en-US" altLang="zh-CN" dirty="0"/>
          </a:p>
          <a:p>
            <a:endParaRPr lang="zh-CN" altLang="zh-CN" dirty="0"/>
          </a:p>
          <a:p>
            <a:r>
              <a:rPr lang="en-US" altLang="zh-CN" dirty="0"/>
              <a:t>(</a:t>
            </a:r>
            <a:r>
              <a:rPr lang="zh-CN" altLang="zh-CN" dirty="0"/>
              <a:t>一</a:t>
            </a:r>
            <a:r>
              <a:rPr lang="en-US" altLang="zh-CN" dirty="0"/>
              <a:t>)</a:t>
            </a:r>
            <a:r>
              <a:rPr lang="zh-CN" altLang="zh-CN" dirty="0"/>
              <a:t>杜邦分析法</a:t>
            </a:r>
            <a:endParaRPr lang="en-US" altLang="zh-CN" dirty="0"/>
          </a:p>
          <a:p>
            <a:endParaRPr lang="zh-CN" altLang="zh-CN" dirty="0"/>
          </a:p>
          <a:p>
            <a:r>
              <a:rPr lang="zh-CN" altLang="zh-CN" dirty="0"/>
              <a:t>杜邦分析法是利用几种主要的财务比率之间的关系来综合地分析企业的财务状况。具体来说</a:t>
            </a:r>
            <a:r>
              <a:rPr lang="en-US" altLang="zh-CN" dirty="0"/>
              <a:t>,</a:t>
            </a:r>
            <a:r>
              <a:rPr lang="zh-CN" altLang="zh-CN" dirty="0"/>
              <a:t>它是一种评价公司盈利能力和股东权益回报水平</a:t>
            </a:r>
            <a:r>
              <a:rPr lang="en-US" altLang="zh-CN" dirty="0"/>
              <a:t>,</a:t>
            </a:r>
            <a:r>
              <a:rPr lang="zh-CN" altLang="zh-CN" dirty="0"/>
              <a:t>从财务角度评价企业绩效的经典方法。其基本思想是将企业净资产收益率逐级分解为多项财务比率乘积</a:t>
            </a:r>
            <a:r>
              <a:rPr lang="en-US" altLang="zh-CN" dirty="0"/>
              <a:t>,</a:t>
            </a:r>
            <a:r>
              <a:rPr lang="zh-CN" altLang="zh-CN" dirty="0"/>
              <a:t>深入分析比较企业经营业绩。由于这种分析方法最早由美国杜邦公司使用</a:t>
            </a:r>
            <a:r>
              <a:rPr lang="en-US" altLang="zh-CN" dirty="0"/>
              <a:t>,</a:t>
            </a:r>
            <a:r>
              <a:rPr lang="zh-CN" altLang="zh-CN" dirty="0"/>
              <a:t>故称杜邦分析法。</a:t>
            </a:r>
            <a:endParaRPr lang="en-US" altLang="zh-CN" dirty="0"/>
          </a:p>
          <a:p>
            <a:endParaRPr lang="en-US" altLang="zh-CN" dirty="0"/>
          </a:p>
          <a:p>
            <a:endParaRPr lang="zh-CN" altLang="zh-CN" dirty="0"/>
          </a:p>
        </p:txBody>
      </p:sp>
      <p:sp>
        <p:nvSpPr>
          <p:cNvPr id="6" name="椭圆 5"/>
          <p:cNvSpPr/>
          <p:nvPr/>
        </p:nvSpPr>
        <p:spPr bwMode="auto">
          <a:xfrm>
            <a:off x="6821175" y="1798515"/>
            <a:ext cx="4059374" cy="4059374"/>
          </a:xfrm>
          <a:prstGeom prst="ellipse">
            <a:avLst/>
          </a:prstGeom>
          <a:blipFill dpi="0" rotWithShape="1">
            <a:blip r:embed="rId1"/>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bg1">
                  <a:lumMod val="50000"/>
                </a:schemeClr>
              </a:solidFill>
              <a:effectLst/>
              <a:latin typeface="Arial" panose="020B0604020202020204" pitchFamily="34" charset="0"/>
              <a:ea typeface="宋体" panose="02010600030101010101"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21471" y="122203"/>
            <a:ext cx="6094358" cy="119888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美的集团</a:t>
            </a:r>
            <a:r>
              <a:rPr lang="en-US" altLang="zh-CN" sz="2400" b="1" dirty="0">
                <a:solidFill>
                  <a:schemeClr val="accent1"/>
                </a:solidFill>
                <a:latin typeface="微软雅黑" panose="020B0503020204020204" pitchFamily="34" charset="-122"/>
                <a:ea typeface="微软雅黑" panose="020B0503020204020204" pitchFamily="34" charset="-122"/>
              </a:rPr>
              <a:t>2020</a:t>
            </a:r>
            <a:r>
              <a:rPr lang="zh-CN" altLang="en-US" sz="2400" b="1" dirty="0">
                <a:solidFill>
                  <a:schemeClr val="accent1"/>
                </a:solidFill>
                <a:latin typeface="微软雅黑" panose="020B0503020204020204" pitchFamily="34" charset="-122"/>
                <a:ea typeface="微软雅黑" panose="020B0503020204020204" pitchFamily="34" charset="-122"/>
              </a:rPr>
              <a:t>年杜邦分析表</a:t>
            </a:r>
            <a:endParaRPr lang="zh-CN" altLang="en-US"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357630" y="908050"/>
            <a:ext cx="9315450" cy="594995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三、盈利能力综合分析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2070209"/>
            <a:ext cx="10114687" cy="4247317"/>
          </a:xfrm>
          <a:prstGeom prst="rect">
            <a:avLst/>
          </a:prstGeom>
        </p:spPr>
        <p:txBody>
          <a:bodyPr wrap="square">
            <a:spAutoFit/>
          </a:bodyPr>
          <a:lstStyle/>
          <a:p>
            <a:r>
              <a:rPr lang="en-US" altLang="zh-CN" dirty="0"/>
              <a:t>(</a:t>
            </a:r>
            <a:r>
              <a:rPr lang="zh-CN" altLang="zh-CN" dirty="0"/>
              <a:t>二</a:t>
            </a:r>
            <a:r>
              <a:rPr lang="en-US" altLang="zh-CN" dirty="0"/>
              <a:t>)</a:t>
            </a:r>
            <a:r>
              <a:rPr lang="zh-CN" altLang="zh-CN" dirty="0"/>
              <a:t>财务比率综合评价法</a:t>
            </a:r>
            <a:endParaRPr lang="zh-CN" altLang="zh-CN" dirty="0"/>
          </a:p>
          <a:p>
            <a:r>
              <a:rPr lang="zh-CN" altLang="zh-CN" dirty="0"/>
              <a:t>各种财务比率分别反映了企业会计报表中各项目之间的对比关系</a:t>
            </a:r>
            <a:r>
              <a:rPr lang="en-US" altLang="zh-CN" dirty="0"/>
              <a:t>,</a:t>
            </a:r>
            <a:r>
              <a:rPr lang="zh-CN" altLang="zh-CN" dirty="0"/>
              <a:t>但是</a:t>
            </a:r>
            <a:r>
              <a:rPr lang="en-US" altLang="zh-CN" dirty="0"/>
              <a:t>,</a:t>
            </a:r>
            <a:r>
              <a:rPr lang="zh-CN" altLang="zh-CN" dirty="0"/>
              <a:t>每项财务比率只能反映某一方面的情况。为了获得一个总的认识</a:t>
            </a:r>
            <a:r>
              <a:rPr lang="en-US" altLang="zh-CN" dirty="0"/>
              <a:t>,</a:t>
            </a:r>
            <a:r>
              <a:rPr lang="zh-CN" altLang="zh-CN" dirty="0"/>
              <a:t>可以运用指数法计算一个综合指数</a:t>
            </a:r>
            <a:r>
              <a:rPr lang="en-US" altLang="zh-CN" dirty="0"/>
              <a:t>,</a:t>
            </a:r>
            <a:r>
              <a:rPr lang="zh-CN" altLang="zh-CN" dirty="0"/>
              <a:t>程序如下</a:t>
            </a:r>
            <a:r>
              <a:rPr lang="en-US" altLang="zh-CN" dirty="0"/>
              <a:t>:</a:t>
            </a:r>
            <a:endParaRPr lang="zh-CN" altLang="zh-CN" dirty="0"/>
          </a:p>
          <a:p>
            <a:r>
              <a:rPr lang="en-US" altLang="zh-CN" dirty="0"/>
              <a:t>(1)</a:t>
            </a:r>
            <a:r>
              <a:rPr lang="zh-CN" altLang="zh-CN" dirty="0"/>
              <a:t>选定评价企业财务状况的比率指标。通常要选择能够说明问题的重要指标。由于偿债能力、营运能力和获利能力三类比率指标能从不同侧面反映财务状况</a:t>
            </a:r>
            <a:r>
              <a:rPr lang="en-US" altLang="zh-CN" dirty="0"/>
              <a:t>,</a:t>
            </a:r>
            <a:r>
              <a:rPr lang="zh-CN" altLang="zh-CN" dirty="0"/>
              <a:t>故应分别从中选择若干具有代表性的重要比率。</a:t>
            </a:r>
            <a:endParaRPr lang="zh-CN" altLang="zh-CN" dirty="0"/>
          </a:p>
          <a:p>
            <a:r>
              <a:rPr lang="en-US" altLang="zh-CN" dirty="0"/>
              <a:t>(2)</a:t>
            </a:r>
            <a:r>
              <a:rPr lang="zh-CN" altLang="zh-CN" dirty="0"/>
              <a:t>根据各项比率指标的重要程度</a:t>
            </a:r>
            <a:r>
              <a:rPr lang="en-US" altLang="zh-CN" dirty="0"/>
              <a:t>,</a:t>
            </a:r>
            <a:r>
              <a:rPr lang="zh-CN" altLang="zh-CN" dirty="0"/>
              <a:t>确定其重要性系数</a:t>
            </a:r>
            <a:r>
              <a:rPr lang="en-US" altLang="zh-CN" dirty="0"/>
              <a:t>,</a:t>
            </a:r>
            <a:r>
              <a:rPr lang="zh-CN" altLang="zh-CN" dirty="0"/>
              <a:t>即权重。各项比率指标的重要性系数之和应等于</a:t>
            </a:r>
            <a:r>
              <a:rPr lang="en-US" altLang="zh-CN" dirty="0"/>
              <a:t>1</a:t>
            </a:r>
            <a:r>
              <a:rPr lang="zh-CN" altLang="zh-CN" dirty="0"/>
              <a:t>。对于重要程度的判断</a:t>
            </a:r>
            <a:r>
              <a:rPr lang="en-US" altLang="zh-CN" dirty="0"/>
              <a:t>,</a:t>
            </a:r>
            <a:r>
              <a:rPr lang="zh-CN" altLang="zh-CN" dirty="0"/>
              <a:t>需根据企业经营状况</a:t>
            </a:r>
            <a:r>
              <a:rPr lang="en-US" altLang="zh-CN" dirty="0"/>
              <a:t>,</a:t>
            </a:r>
            <a:r>
              <a:rPr lang="zh-CN" altLang="zh-CN" dirty="0"/>
              <a:t>一定时期的管理要求</a:t>
            </a:r>
            <a:r>
              <a:rPr lang="en-US" altLang="zh-CN" dirty="0"/>
              <a:t>,</a:t>
            </a:r>
            <a:r>
              <a:rPr lang="zh-CN" altLang="zh-CN" dirty="0"/>
              <a:t>企业所有者、债权人和经营者的意向。</a:t>
            </a:r>
            <a:endParaRPr lang="zh-CN" altLang="zh-CN" dirty="0"/>
          </a:p>
          <a:p>
            <a:r>
              <a:rPr lang="en-US" altLang="zh-CN" dirty="0"/>
              <a:t>(3)</a:t>
            </a:r>
            <a:r>
              <a:rPr lang="zh-CN" altLang="zh-CN" dirty="0"/>
              <a:t>确定各项比率指标的标准值。</a:t>
            </a:r>
            <a:endParaRPr lang="zh-CN" altLang="zh-CN" dirty="0"/>
          </a:p>
          <a:p>
            <a:r>
              <a:rPr lang="en-US" altLang="zh-CN" dirty="0"/>
              <a:t>(4)</a:t>
            </a:r>
            <a:r>
              <a:rPr lang="zh-CN" altLang="zh-CN" dirty="0"/>
              <a:t>计算企业在一定时期各项比率指标的实际值。</a:t>
            </a:r>
            <a:endParaRPr lang="zh-CN" altLang="zh-CN" dirty="0"/>
          </a:p>
          <a:p>
            <a:r>
              <a:rPr lang="en-US" altLang="zh-CN" dirty="0"/>
              <a:t>(5)</a:t>
            </a:r>
            <a:r>
              <a:rPr lang="zh-CN" altLang="zh-CN" dirty="0"/>
              <a:t>求出各指标实际值与标准值的比率</a:t>
            </a:r>
            <a:r>
              <a:rPr lang="en-US" altLang="zh-CN" dirty="0"/>
              <a:t>,</a:t>
            </a:r>
            <a:r>
              <a:rPr lang="zh-CN" altLang="zh-CN" dirty="0"/>
              <a:t>即关系比率。</a:t>
            </a:r>
            <a:endParaRPr lang="zh-CN" altLang="zh-CN" dirty="0"/>
          </a:p>
          <a:p>
            <a:r>
              <a:rPr lang="zh-CN" altLang="zh-CN" dirty="0"/>
              <a:t>采用财务比率综合评价法评价企业财务状况</a:t>
            </a:r>
            <a:r>
              <a:rPr lang="en-US" altLang="zh-CN" dirty="0"/>
              <a:t>,</a:t>
            </a:r>
            <a:r>
              <a:rPr lang="zh-CN" altLang="zh-CN" dirty="0"/>
              <a:t>关键在于正确确定重要性系数和标准值这两项重要因素。这两项因素的确定</a:t>
            </a:r>
            <a:r>
              <a:rPr lang="en-US" altLang="zh-CN" dirty="0"/>
              <a:t>,</a:t>
            </a:r>
            <a:r>
              <a:rPr lang="zh-CN" altLang="zh-CN" dirty="0"/>
              <a:t>常有较大的主观性</a:t>
            </a:r>
            <a:r>
              <a:rPr lang="en-US" altLang="zh-CN" dirty="0"/>
              <a:t>,</a:t>
            </a:r>
            <a:r>
              <a:rPr lang="zh-CN" altLang="zh-CN" dirty="0"/>
              <a:t>所以要根据历史经验和现时情况合理加以确定</a:t>
            </a:r>
            <a:r>
              <a:rPr lang="en-US" altLang="zh-CN" dirty="0"/>
              <a:t>,</a:t>
            </a:r>
            <a:r>
              <a:rPr lang="zh-CN" altLang="zh-CN" dirty="0"/>
              <a:t>这样才能得出正确的结果。</a:t>
            </a:r>
            <a:endParaRPr lang="zh-CN" altLang="zh-CN"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5369905" y="2140945"/>
            <a:ext cx="5109091" cy="1569660"/>
          </a:xfrm>
          <a:prstGeom prst="rect">
            <a:avLst/>
          </a:prstGeom>
          <a:noFill/>
        </p:spPr>
        <p:txBody>
          <a:bodyPr wrap="none" rtlCol="0">
            <a:spAutoFit/>
          </a:bodyPr>
          <a:lstStyle/>
          <a:p>
            <a:r>
              <a:rPr lang="zh-CN" altLang="en-US" sz="9600" dirty="0">
                <a:solidFill>
                  <a:schemeClr val="bg1"/>
                </a:solidFill>
                <a:latin typeface="黑体" panose="02010609060101010101" pitchFamily="49" charset="-122"/>
                <a:ea typeface="黑体" panose="02010609060101010101" pitchFamily="49" charset="-122"/>
              </a:rPr>
              <a:t>谢谢观看</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图片 1" descr="02482fe6f95223932846c9ed9e3332f5"/>
          <p:cNvPicPr>
            <a:picLocks noChangeAspect="1"/>
          </p:cNvPicPr>
          <p:nvPr/>
        </p:nvPicPr>
        <p:blipFill>
          <a:blip r:embed="rId2" cstate="screen"/>
          <a:stretch>
            <a:fillRect/>
          </a:stretch>
        </p:blipFill>
        <p:spPr>
          <a:xfrm>
            <a:off x="758190" y="1871345"/>
            <a:ext cx="3103880" cy="2338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2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3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4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400" fill="hold"/>
                                        <p:tgtEl>
                                          <p:spTgt spid="20"/>
                                        </p:tgtEl>
                                        <p:attrNameLst>
                                          <p:attrName>ppt_x</p:attrName>
                                        </p:attrNameLst>
                                      </p:cBhvr>
                                      <p:tavLst>
                                        <p:tav tm="0">
                                          <p:val>
                                            <p:strVal val="1+#ppt_w/2"/>
                                          </p:val>
                                        </p:tav>
                                        <p:tav tm="100000">
                                          <p:val>
                                            <p:strVal val="#ppt_x"/>
                                          </p:val>
                                        </p:tav>
                                      </p:tavLst>
                                    </p:anim>
                                    <p:anim calcmode="lin" valueType="num">
                                      <p:cBhvr additive="base">
                                        <p:cTn id="34" dur="4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35" presetClass="path" presetSubtype="0" accel="50000" decel="50000" fill="hold" grpId="1" nodeType="withEffect">
                                  <p:stCondLst>
                                    <p:cond delay="0"/>
                                  </p:stCondLst>
                                  <p:childTnLst>
                                    <p:animMotion origin="layout" path="M 0 2.96296E-6 L -0.30833 2.96296E-6 " pathEditMode="relative" rAng="0" ptsTypes="AA">
                                      <p:cBhvr>
                                        <p:cTn id="46" dur="1000" spd="-100000" fill="hold"/>
                                        <p:tgtEl>
                                          <p:spTgt spid="10"/>
                                        </p:tgtEl>
                                        <p:attrNameLst>
                                          <p:attrName>ppt_x</p:attrName>
                                          <p:attrName>ppt_y</p:attrName>
                                        </p:attrNameLst>
                                      </p:cBhvr>
                                      <p:rCtr x="-15417" y="0"/>
                                    </p:animMotion>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par>
                                <p:cTn id="53" presetID="6" presetClass="emph" presetSubtype="0" decel="100000" fill="hold" grpId="1" nodeType="withEffect">
                                  <p:stCondLst>
                                    <p:cond delay="200"/>
                                  </p:stCondLst>
                                  <p:childTnLst>
                                    <p:animScale>
                                      <p:cBhvr>
                                        <p:cTn id="54" dur="250" fill="hold"/>
                                        <p:tgtEl>
                                          <p:spTgt spid="16"/>
                                        </p:tgtEl>
                                      </p:cBhvr>
                                      <p:by x="120000" y="120000"/>
                                    </p:animScale>
                                  </p:childTnLst>
                                </p:cTn>
                              </p:par>
                              <p:par>
                                <p:cTn id="55" presetID="6" presetClass="emph" presetSubtype="0" decel="100000" fill="hold" grpId="2" nodeType="withEffect">
                                  <p:stCondLst>
                                    <p:cond delay="400"/>
                                  </p:stCondLst>
                                  <p:childTnLst>
                                    <p:animScale>
                                      <p:cBhvr>
                                        <p:cTn id="56" dur="250" fill="hold"/>
                                        <p:tgtEl>
                                          <p:spTgt spid="16"/>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0" grpId="1" animBg="1"/>
      <p:bldP spid="18" grpId="0" animBg="1"/>
      <p:bldP spid="4" grpId="0" animBg="1"/>
      <p:bldP spid="4" grpId="1" animBg="1"/>
      <p:bldP spid="4" grpId="2" animBg="1"/>
      <p:bldP spid="16" grpId="0"/>
      <p:bldP spid="16" grpId="1"/>
      <p:bldP spid="16" grpId="2"/>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 盈利能力指标的计算与分析</a:t>
            </a:r>
            <a:endPar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一、企业盈利能力一般分析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355461" y="2022093"/>
                <a:ext cx="11650759" cy="4143314"/>
              </a:xfrm>
              <a:prstGeom prst="rect">
                <a:avLst/>
              </a:prstGeom>
            </p:spPr>
            <p:txBody>
              <a:bodyPr wrap="square">
                <a:spAutoFit/>
              </a:bodyPr>
              <a:lstStyle/>
              <a:p>
                <a:pPr algn="just">
                  <a:lnSpc>
                    <a:spcPct val="150000"/>
                  </a:lnSpc>
                </a:pPr>
                <a:r>
                  <a:rPr lang="zh-CN" altLang="zh-CN" dirty="0"/>
                  <a:t>反映企业盈利能力的指标主要有销售净利率、销售毛利率、总资产利润率、净资产收益率和权益乘数。</a:t>
                </a:r>
                <a:endParaRPr lang="en-US" altLang="zh-CN" dirty="0"/>
              </a:p>
              <a:p>
                <a:pPr algn="just">
                  <a:lnSpc>
                    <a:spcPct val="150000"/>
                  </a:lnSpc>
                </a:pPr>
                <a:endParaRPr lang="zh-CN" altLang="zh-CN" dirty="0"/>
              </a:p>
              <a:p>
                <a:pPr algn="just">
                  <a:lnSpc>
                    <a:spcPct val="150000"/>
                  </a:lnSpc>
                </a:pPr>
                <a:r>
                  <a:rPr lang="en-US" altLang="zh-CN" dirty="0"/>
                  <a:t>(</a:t>
                </a:r>
                <a:r>
                  <a:rPr lang="zh-CN" altLang="zh-CN" dirty="0"/>
                  <a:t>一</a:t>
                </a:r>
                <a:r>
                  <a:rPr lang="en-US" altLang="zh-CN" dirty="0"/>
                  <a:t>)</a:t>
                </a:r>
                <a:r>
                  <a:rPr lang="zh-CN" altLang="zh-CN" dirty="0"/>
                  <a:t>销售净利率</a:t>
                </a:r>
                <a:endParaRPr lang="zh-CN" altLang="zh-CN" dirty="0"/>
              </a:p>
              <a:p>
                <a:pPr algn="just">
                  <a:lnSpc>
                    <a:spcPct val="150000"/>
                  </a:lnSpc>
                </a:pPr>
                <a:r>
                  <a:rPr lang="zh-CN" altLang="zh-CN" dirty="0"/>
                  <a:t>销售净利率是企业税后利润与企业销售收入净额的比率。该指标反映每</a:t>
                </a:r>
                <a:r>
                  <a:rPr lang="en-US" altLang="zh-CN" dirty="0"/>
                  <a:t>1</a:t>
                </a:r>
                <a:r>
                  <a:rPr lang="zh-CN" altLang="zh-CN" dirty="0"/>
                  <a:t>元销售收入带来的净利润是多少</a:t>
                </a:r>
                <a:r>
                  <a:rPr lang="en-US" altLang="zh-CN" dirty="0"/>
                  <a:t>,</a:t>
                </a:r>
                <a:r>
                  <a:rPr lang="zh-CN" altLang="zh-CN" dirty="0"/>
                  <a:t>表示销售收入的收益水平。从销售净利率的指标关系看</a:t>
                </a:r>
                <a:r>
                  <a:rPr lang="en-US" altLang="zh-CN" dirty="0"/>
                  <a:t>,</a:t>
                </a:r>
                <a:r>
                  <a:rPr lang="zh-CN" altLang="zh-CN" dirty="0"/>
                  <a:t>净利额与销售净利率成正比关系</a:t>
                </a:r>
                <a:r>
                  <a:rPr lang="en-US" altLang="zh-CN" dirty="0"/>
                  <a:t>,</a:t>
                </a:r>
                <a:r>
                  <a:rPr lang="zh-CN" altLang="zh-CN" dirty="0"/>
                  <a:t>而销售收入额与销售净利率成反比关系。公司在增加销售收入额的同时</a:t>
                </a:r>
                <a:r>
                  <a:rPr lang="en-US" altLang="zh-CN" dirty="0"/>
                  <a:t>,</a:t>
                </a:r>
                <a:r>
                  <a:rPr lang="zh-CN" altLang="zh-CN" dirty="0"/>
                  <a:t>必须相应获得更多的净利润</a:t>
                </a:r>
                <a:r>
                  <a:rPr lang="en-US" altLang="zh-CN" dirty="0"/>
                  <a:t>,</a:t>
                </a:r>
                <a:r>
                  <a:rPr lang="zh-CN" altLang="zh-CN" dirty="0"/>
                  <a:t>这样才能使销售净利率保持不变或有所提高。通过分析销售净利率的升降变动</a:t>
                </a:r>
                <a:r>
                  <a:rPr lang="en-US" altLang="zh-CN" dirty="0"/>
                  <a:t>,</a:t>
                </a:r>
                <a:r>
                  <a:rPr lang="zh-CN" altLang="zh-CN" dirty="0"/>
                  <a:t>可以促使公司在扩大销售业务的同时</a:t>
                </a:r>
                <a:r>
                  <a:rPr lang="en-US" altLang="zh-CN" dirty="0"/>
                  <a:t>,</a:t>
                </a:r>
                <a:r>
                  <a:rPr lang="zh-CN" altLang="zh-CN" dirty="0"/>
                  <a:t>注意改进经营管理</a:t>
                </a:r>
                <a:r>
                  <a:rPr lang="en-US" altLang="zh-CN" dirty="0"/>
                  <a:t>,</a:t>
                </a:r>
                <a:r>
                  <a:rPr lang="zh-CN" altLang="zh-CN" dirty="0"/>
                  <a:t>提高盈利水平。其计算公式为</a:t>
                </a:r>
                <a:r>
                  <a:rPr lang="en-US" altLang="zh-CN" dirty="0"/>
                  <a:t>:</a:t>
                </a:r>
                <a:endParaRPr lang="zh-CN" altLang="zh-CN" dirty="0"/>
              </a:p>
              <a:p>
                <a:pPr algn="just">
                  <a:lnSpc>
                    <a:spcPct val="150000"/>
                  </a:lnSpc>
                </a:pPr>
                <a:r>
                  <a:rPr lang="zh-CN" altLang="zh-CN" dirty="0"/>
                  <a:t>　　销售净利率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净利润</m:t>
                        </m:r>
                      </m:num>
                      <m:den>
                        <m:r>
                          <m:rPr>
                            <m:nor/>
                          </m:rPr>
                          <a:rPr lang="zh-CN" altLang="zh-CN">
                            <a:latin typeface="Cambria Math" panose="02040503050406030204" pitchFamily="18" charset="0"/>
                          </a:rPr>
                          <m:t>销售收入</m:t>
                        </m:r>
                      </m:den>
                    </m:f>
                  </m:oMath>
                </a14:m>
                <a:r>
                  <a:rPr lang="en-US" altLang="zh-CN" dirty="0"/>
                  <a:t>×100%</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355461" y="2022093"/>
                <a:ext cx="11650759" cy="4143314"/>
              </a:xfrm>
              <a:prstGeom prst="rect">
                <a:avLst/>
              </a:prstGeom>
              <a:blipFill rotWithShape="1">
                <a:blip r:embed="rId1"/>
                <a:stretch>
                  <a:fillRect l="-4" t="-6" r="2" b="5"/>
                </a:stretch>
              </a:blipFill>
            </p:spPr>
            <p:txBody>
              <a:bodyPr/>
              <a:lstStyle/>
              <a:p>
                <a:r>
                  <a:rPr lang="zh-CN" alt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508125" y="629920"/>
            <a:ext cx="7839710" cy="922020"/>
          </a:xfrm>
          <a:prstGeom prst="rect">
            <a:avLst/>
          </a:prstGeom>
          <a:noFill/>
        </p:spPr>
        <p:txBody>
          <a:bodyPr wrap="square" rtlCol="0">
            <a:spAutoFit/>
          </a:bodyPr>
          <a:p>
            <a:r>
              <a:rPr lang="zh-CN" altLang="en-US"/>
              <a:t>[例5一1]</a:t>
            </a:r>
            <a:endParaRPr lang="zh-CN" altLang="en-US"/>
          </a:p>
          <a:p>
            <a:r>
              <a:rPr lang="zh-CN" altLang="en-US"/>
              <a:t>WK房地产公司的相关财务数据如表5- -2 所示</a:t>
            </a:r>
            <a:endParaRPr lang="zh-CN" altLang="en-US"/>
          </a:p>
          <a:p>
            <a:endParaRPr lang="zh-CN" altLang="en-US"/>
          </a:p>
        </p:txBody>
      </p:sp>
      <p:pic>
        <p:nvPicPr>
          <p:cNvPr id="5" name="图片 4"/>
          <p:cNvPicPr>
            <a:picLocks noChangeAspect="1"/>
          </p:cNvPicPr>
          <p:nvPr/>
        </p:nvPicPr>
        <p:blipFill>
          <a:blip r:embed="rId1"/>
          <a:stretch>
            <a:fillRect/>
          </a:stretch>
        </p:blipFill>
        <p:spPr>
          <a:xfrm>
            <a:off x="1508125" y="1551940"/>
            <a:ext cx="8063230" cy="2360295"/>
          </a:xfrm>
          <a:prstGeom prst="rect">
            <a:avLst/>
          </a:prstGeom>
        </p:spPr>
      </p:pic>
      <p:sp>
        <p:nvSpPr>
          <p:cNvPr id="6" name="文本框 5"/>
          <p:cNvSpPr txBox="1"/>
          <p:nvPr/>
        </p:nvSpPr>
        <p:spPr>
          <a:xfrm>
            <a:off x="995045" y="4166870"/>
            <a:ext cx="9758045" cy="755650"/>
          </a:xfrm>
          <a:prstGeom prst="rect">
            <a:avLst/>
          </a:prstGeom>
          <a:noFill/>
        </p:spPr>
        <p:txBody>
          <a:bodyPr wrap="square" rtlCol="0">
            <a:spAutoFit/>
          </a:bodyPr>
          <a:p>
            <a:pPr>
              <a:lnSpc>
                <a:spcPct val="120000"/>
              </a:lnSpc>
              <a:spcBef>
                <a:spcPts val="0"/>
              </a:spcBef>
              <a:spcAft>
                <a:spcPts val="0"/>
              </a:spcAft>
            </a:pPr>
            <a:r>
              <a:rPr lang="zh-CN" altLang="en-US">
                <a:solidFill>
                  <a:schemeClr val="tx1"/>
                </a:solidFill>
                <a:effectLst>
                  <a:outerShdw blurRad="38100" dist="19050" dir="2700000" algn="tl" rotWithShape="0">
                    <a:schemeClr val="dk1">
                      <a:alpha val="40000"/>
                    </a:schemeClr>
                  </a:outerShdw>
                </a:effectLst>
              </a:rPr>
              <a:t>要求:计算并分析其销售净利率。</a:t>
            </a:r>
            <a:endParaRPr lang="zh-CN" altLang="en-US">
              <a:solidFill>
                <a:schemeClr val="tx1"/>
              </a:solidFill>
              <a:effectLst>
                <a:outerShdw blurRad="38100" dist="19050" dir="2700000" algn="tl" rotWithShape="0">
                  <a:schemeClr val="dk1">
                    <a:alpha val="40000"/>
                  </a:schemeClr>
                </a:outerShdw>
              </a:effectLst>
            </a:endParaRPr>
          </a:p>
          <a:p>
            <a:pPr>
              <a:lnSpc>
                <a:spcPct val="120000"/>
              </a:lnSpc>
              <a:spcBef>
                <a:spcPts val="0"/>
              </a:spcBef>
              <a:spcAft>
                <a:spcPts val="0"/>
              </a:spcAft>
            </a:pP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63855" y="271145"/>
            <a:ext cx="11580495" cy="5925185"/>
          </a:xfrm>
        </p:spPr>
        <p:txBody>
          <a:bodyPr>
            <a:normAutofit fontScale="90000"/>
          </a:bodyPr>
          <a:p>
            <a:pPr>
              <a:lnSpc>
                <a:spcPct val="120000"/>
              </a:lnSpc>
              <a:spcBef>
                <a:spcPts val="0"/>
              </a:spcBef>
              <a:spcAft>
                <a:spcPts val="0"/>
              </a:spcAft>
            </a:pPr>
            <a:r>
              <a:rPr lang="zh-CN" altLang="en-US" sz="4000">
                <a:sym typeface="+mn-ea"/>
              </a:rPr>
              <a:t>解:各年销售净利率为:</a:t>
            </a:r>
            <a:br>
              <a:rPr lang="zh-CN" altLang="en-US" sz="4000"/>
            </a:br>
            <a:r>
              <a:rPr lang="zh-CN" altLang="en-US" sz="4000">
                <a:sym typeface="+mn-ea"/>
              </a:rPr>
              <a:t>2015年销售净利率= (1 159 960/7 178 280) X 100%= 16.16%</a:t>
            </a:r>
            <a:br>
              <a:rPr lang="zh-CN" altLang="en-US" sz="4000"/>
            </a:br>
            <a:r>
              <a:rPr lang="zh-CN" altLang="en-US" sz="4000">
                <a:sym typeface="+mn-ea"/>
              </a:rPr>
              <a:t>2014年销售净利率= (883 961/5 071 380) X 100%= 17.43%</a:t>
            </a:r>
            <a:br>
              <a:rPr lang="zh-CN" altLang="en-US" sz="4000"/>
            </a:br>
            <a:r>
              <a:rPr lang="zh-CN" altLang="en-US" sz="4000">
                <a:sym typeface="+mn-ea"/>
              </a:rPr>
              <a:t>2013年销售净利率= (643 001/4 888 100) X 100%= 13. 15%</a:t>
            </a:r>
            <a:br>
              <a:rPr lang="zh-CN" altLang="en-US" sz="4000"/>
            </a:br>
            <a:r>
              <a:rPr lang="zh-CN" altLang="en-US" sz="4000">
                <a:sym typeface="+mn-ea"/>
              </a:rPr>
              <a:t>通过计算可以看出，WK房地产公司的销售净利率从2014年开始有所增加，2015 年与2014年相比，销售净利率虽有所降低，但降低的幅度不大。</a:t>
            </a:r>
            <a:br>
              <a:rPr lang="zh-CN" altLang="en-US"/>
            </a:b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一、企业盈利能力一般分析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2070209"/>
                <a:ext cx="4493253" cy="4222887"/>
              </a:xfrm>
              <a:prstGeom prst="rect">
                <a:avLst/>
              </a:prstGeom>
            </p:spPr>
            <p:txBody>
              <a:bodyPr wrap="square">
                <a:spAutoFit/>
              </a:bodyPr>
              <a:lstStyle/>
              <a:p>
                <a:r>
                  <a:rPr lang="en-US" altLang="zh-CN" dirty="0"/>
                  <a:t>(</a:t>
                </a:r>
                <a:r>
                  <a:rPr lang="zh-CN" altLang="zh-CN" dirty="0"/>
                  <a:t>二</a:t>
                </a:r>
                <a:r>
                  <a:rPr lang="en-US" altLang="zh-CN" dirty="0"/>
                  <a:t>) </a:t>
                </a:r>
                <a:r>
                  <a:rPr lang="zh-CN" altLang="zh-CN" dirty="0"/>
                  <a:t>销售毛利率</a:t>
                </a:r>
                <a:endParaRPr lang="en-US" altLang="zh-CN" dirty="0"/>
              </a:p>
              <a:p>
                <a:endParaRPr lang="zh-CN" altLang="zh-CN" dirty="0"/>
              </a:p>
              <a:p>
                <a:r>
                  <a:rPr lang="zh-CN" altLang="zh-CN" dirty="0"/>
                  <a:t>销售毛利率是毛利占销售收入的百分比</a:t>
                </a:r>
                <a:r>
                  <a:rPr lang="en-US" altLang="zh-CN" dirty="0"/>
                  <a:t>,</a:t>
                </a:r>
                <a:r>
                  <a:rPr lang="zh-CN" altLang="zh-CN" dirty="0"/>
                  <a:t>通常称为毛利率。其中</a:t>
                </a:r>
                <a:r>
                  <a:rPr lang="en-US" altLang="zh-CN" dirty="0"/>
                  <a:t>,</a:t>
                </a:r>
                <a:r>
                  <a:rPr lang="zh-CN" altLang="zh-CN" dirty="0"/>
                  <a:t>毛利是销售收入与销售成本的差。其计算公式为</a:t>
                </a:r>
                <a:r>
                  <a:rPr lang="en-US" altLang="zh-CN" dirty="0"/>
                  <a:t>:</a:t>
                </a:r>
                <a:endParaRPr lang="zh-CN" altLang="zh-CN" dirty="0"/>
              </a:p>
              <a:p>
                <a:r>
                  <a:rPr lang="zh-CN" altLang="zh-CN" dirty="0"/>
                  <a:t>　　销售毛利率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销售收入</m:t>
                        </m:r>
                        <m:r>
                          <m:rPr>
                            <m:nor/>
                          </m:rPr>
                          <a:rPr lang="en-US" altLang="zh-CN" i="1">
                            <a:latin typeface="Cambria Math" panose="02040503050406030204" pitchFamily="18" charset="0"/>
                          </a:rPr>
                          <m:t>−</m:t>
                        </m:r>
                        <m:r>
                          <m:rPr>
                            <m:nor/>
                          </m:rPr>
                          <a:rPr lang="zh-CN" altLang="zh-CN">
                            <a:latin typeface="Cambria Math" panose="02040503050406030204" pitchFamily="18" charset="0"/>
                          </a:rPr>
                          <m:t>销售成本</m:t>
                        </m:r>
                      </m:num>
                      <m:den>
                        <m:r>
                          <m:rPr>
                            <m:nor/>
                          </m:rPr>
                          <a:rPr lang="zh-CN" altLang="zh-CN">
                            <a:latin typeface="Cambria Math" panose="02040503050406030204" pitchFamily="18" charset="0"/>
                          </a:rPr>
                          <m:t>销售收入</m:t>
                        </m:r>
                      </m:den>
                    </m:f>
                  </m:oMath>
                </a14:m>
                <a:r>
                  <a:rPr lang="en-US" altLang="zh-CN" dirty="0"/>
                  <a:t>×100%</a:t>
                </a:r>
                <a:endParaRPr lang="zh-CN" altLang="zh-CN" dirty="0"/>
              </a:p>
              <a:p>
                <a:r>
                  <a:rPr lang="zh-CN" altLang="zh-CN" dirty="0"/>
                  <a:t>销售毛利率表示每</a:t>
                </a:r>
                <a:r>
                  <a:rPr lang="en-US" altLang="zh-CN" dirty="0"/>
                  <a:t>1</a:t>
                </a:r>
                <a:r>
                  <a:rPr lang="zh-CN" altLang="zh-CN" dirty="0"/>
                  <a:t>元销售收入扣除销售成本后</a:t>
                </a:r>
                <a:r>
                  <a:rPr lang="en-US" altLang="zh-CN" dirty="0"/>
                  <a:t>,</a:t>
                </a:r>
                <a:r>
                  <a:rPr lang="zh-CN" altLang="zh-CN" dirty="0"/>
                  <a:t>有多少钱可以用于各项期间费用和形成盈利。销售毛利率是企业销售净利率的基础</a:t>
                </a:r>
                <a:r>
                  <a:rPr lang="en-US" altLang="zh-CN" dirty="0"/>
                  <a:t>,</a:t>
                </a:r>
                <a:r>
                  <a:rPr lang="zh-CN" altLang="zh-CN" dirty="0"/>
                  <a:t>没有足够大的毛利率便不能盈利。如果销售毛利率很低</a:t>
                </a:r>
                <a:r>
                  <a:rPr lang="en-US" altLang="zh-CN" dirty="0"/>
                  <a:t>,</a:t>
                </a:r>
                <a:r>
                  <a:rPr lang="zh-CN" altLang="zh-CN" dirty="0"/>
                  <a:t>表明企业没有足够多的毛利额</a:t>
                </a:r>
                <a:r>
                  <a:rPr lang="en-US" altLang="zh-CN" dirty="0"/>
                  <a:t>,</a:t>
                </a:r>
                <a:r>
                  <a:rPr lang="zh-CN" altLang="zh-CN" dirty="0"/>
                  <a:t>补偿期间费用后的盈利水平就不会高</a:t>
                </a:r>
                <a:r>
                  <a:rPr lang="en-US" altLang="zh-CN" dirty="0"/>
                  <a:t>,</a:t>
                </a:r>
                <a:r>
                  <a:rPr lang="zh-CN" altLang="zh-CN" dirty="0"/>
                  <a:t>也可能无法弥补期间费用</a:t>
                </a:r>
                <a:r>
                  <a:rPr lang="en-US" altLang="zh-CN" dirty="0"/>
                  <a:t>,</a:t>
                </a:r>
                <a:r>
                  <a:rPr lang="zh-CN" altLang="zh-CN" dirty="0"/>
                  <a:t>出现亏损局面。</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2070209"/>
                <a:ext cx="4493253" cy="4222887"/>
              </a:xfrm>
              <a:prstGeom prst="rect">
                <a:avLst/>
              </a:prstGeom>
              <a:blipFill rotWithShape="1">
                <a:blip r:embed="rId1"/>
                <a:stretch>
                  <a:fillRect l="-4" t="-3" r="-1240" b="6"/>
                </a:stretch>
              </a:blipFill>
            </p:spPr>
            <p:txBody>
              <a:bodyPr/>
              <a:lstStyle/>
              <a:p>
                <a:r>
                  <a:rPr lang="zh-CN" altLang="en-US">
                    <a:noFill/>
                  </a:rPr>
                  <a:t> </a:t>
                </a:r>
              </a:p>
            </p:txBody>
          </p:sp>
        </mc:Fallback>
      </mc:AlternateContent>
      <p:pic>
        <p:nvPicPr>
          <p:cNvPr id="6" name="图片占位符 7"/>
          <p:cNvPicPr>
            <a:picLocks noChangeAspect="1"/>
          </p:cNvPicPr>
          <p:nvPr/>
        </p:nvPicPr>
        <p:blipFill rotWithShape="1">
          <a:blip r:embed="rId2" cstate="screen"/>
          <a:srcRect/>
          <a:stretch>
            <a:fillRect/>
          </a:stretch>
        </p:blipFill>
        <p:spPr>
          <a:xfrm rot="16200000">
            <a:off x="6741852" y="312630"/>
            <a:ext cx="3821836" cy="6794378"/>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62660" y="780415"/>
            <a:ext cx="10497820" cy="5169535"/>
          </a:xfrm>
          <a:prstGeom prst="rect">
            <a:avLst/>
          </a:prstGeom>
          <a:noFill/>
        </p:spPr>
        <p:txBody>
          <a:bodyPr wrap="square" rtlCol="0">
            <a:spAutoFit/>
          </a:bodyPr>
          <a:p>
            <a:pPr>
              <a:lnSpc>
                <a:spcPct val="150000"/>
              </a:lnSpc>
            </a:pPr>
            <a:r>
              <a:rPr lang="zh-CN" altLang="en-US" sz="2000"/>
              <a:t>[例5一-2]</a:t>
            </a:r>
            <a:endParaRPr lang="zh-CN" altLang="en-US" sz="2000"/>
          </a:p>
          <a:p>
            <a:pPr>
              <a:lnSpc>
                <a:spcPct val="150000"/>
              </a:lnSpc>
            </a:pPr>
            <a:r>
              <a:rPr lang="zh-CN" altLang="en-US" sz="2000"/>
              <a:t>基本资料同[例5- -1]。</a:t>
            </a:r>
            <a:endParaRPr lang="zh-CN" altLang="en-US" sz="2000"/>
          </a:p>
          <a:p>
            <a:pPr>
              <a:lnSpc>
                <a:spcPct val="150000"/>
              </a:lnSpc>
            </a:pPr>
            <a:r>
              <a:rPr lang="zh-CN" altLang="en-US" sz="2000"/>
              <a:t>要求:计算并分析该公司销售毛利率。</a:t>
            </a:r>
            <a:endParaRPr lang="zh-CN" altLang="en-US" sz="2000"/>
          </a:p>
          <a:p>
            <a:pPr>
              <a:lnSpc>
                <a:spcPct val="150000"/>
              </a:lnSpc>
            </a:pPr>
            <a:r>
              <a:rPr lang="zh-CN" altLang="en-US" sz="2000"/>
              <a:t>解:各年销售毛利率为:</a:t>
            </a:r>
            <a:endParaRPr lang="zh-CN" altLang="en-US" sz="2000"/>
          </a:p>
          <a:p>
            <a:pPr>
              <a:lnSpc>
                <a:spcPct val="150000"/>
              </a:lnSpc>
            </a:pPr>
            <a:r>
              <a:rPr lang="zh-CN" altLang="en-US" sz="2000"/>
              <a:t>2015年销售毛利率= (7 178 280-4 322 820) /7 178 280X 100%= 39. 78%</a:t>
            </a:r>
            <a:endParaRPr lang="zh-CN" altLang="en-US" sz="2000"/>
          </a:p>
          <a:p>
            <a:pPr>
              <a:lnSpc>
                <a:spcPct val="150000"/>
              </a:lnSpc>
            </a:pPr>
            <a:r>
              <a:rPr lang="zh-CN" altLang="en-US" sz="2000"/>
              <a:t>2014年销售毛利率= (5 071 380-3 007 350) /5 071 380X 100%= 40. 70% .</a:t>
            </a:r>
            <a:endParaRPr lang="zh-CN" altLang="en-US" sz="2000"/>
          </a:p>
          <a:p>
            <a:pPr>
              <a:lnSpc>
                <a:spcPct val="150000"/>
              </a:lnSpc>
            </a:pPr>
            <a:r>
              <a:rPr lang="zh-CN" altLang="en-US" sz="2000"/>
              <a:t>2013年销售毛利率= (4 888 100-3 451 470) /4 888 100X 100%= 29. 39 %</a:t>
            </a:r>
            <a:endParaRPr lang="zh-CN" altLang="en-US" sz="2000"/>
          </a:p>
          <a:p>
            <a:pPr>
              <a:lnSpc>
                <a:spcPct val="150000"/>
              </a:lnSpc>
            </a:pPr>
            <a:r>
              <a:rPr lang="zh-CN" altLang="en-US" sz="2000"/>
              <a:t>通过计算可以看出，WK房地产公司的销售毛利率从2014年开始有所增加，2015 年</a:t>
            </a:r>
            <a:endParaRPr lang="zh-CN" altLang="en-US" sz="2000"/>
          </a:p>
          <a:p>
            <a:pPr>
              <a:lnSpc>
                <a:spcPct val="150000"/>
              </a:lnSpc>
            </a:pPr>
            <a:r>
              <a:rPr lang="zh-CN" altLang="en-US" sz="2000"/>
              <a:t>与2014年相比，销售毛利率虽有所降低，但降低的幅度不大。变化趋势与销售净利率一</a:t>
            </a:r>
            <a:endParaRPr lang="zh-CN" altLang="en-US" sz="2000"/>
          </a:p>
          <a:p>
            <a:pPr>
              <a:lnSpc>
                <a:spcPct val="150000"/>
              </a:lnSpc>
            </a:pPr>
            <a:r>
              <a:rPr lang="zh-CN" altLang="en-US" sz="2000"/>
              <a:t>致。我们知道，就一个企业而言，销售毛利率不能太低，否则其盈利空间很小。一般情况</a:t>
            </a:r>
            <a:endParaRPr lang="zh-CN" altLang="en-US" sz="2000"/>
          </a:p>
          <a:p>
            <a:pPr>
              <a:lnSpc>
                <a:spcPct val="150000"/>
              </a:lnSpc>
            </a:pPr>
            <a:r>
              <a:rPr lang="zh-CN" altLang="en-US" sz="2000"/>
              <a:t>下，销售毛利率为30%，是企业盈利能力大小的门槛。</a:t>
            </a:r>
            <a:endParaRPr lang="zh-CN"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一、企业盈利能力一般分析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2070209"/>
                <a:ext cx="10114687" cy="3390095"/>
              </a:xfrm>
              <a:prstGeom prst="rect">
                <a:avLst/>
              </a:prstGeom>
            </p:spPr>
            <p:txBody>
              <a:bodyPr wrap="square">
                <a:spAutoFit/>
              </a:bodyPr>
              <a:lstStyle/>
              <a:p>
                <a:r>
                  <a:rPr lang="en-US" altLang="zh-CN" dirty="0"/>
                  <a:t>(</a:t>
                </a:r>
                <a:r>
                  <a:rPr lang="zh-CN" altLang="zh-CN" dirty="0"/>
                  <a:t>三</a:t>
                </a:r>
                <a:r>
                  <a:rPr lang="en-US" altLang="zh-CN" dirty="0"/>
                  <a:t>)</a:t>
                </a:r>
                <a:r>
                  <a:rPr lang="zh-CN" altLang="zh-CN" dirty="0"/>
                  <a:t>总资产利润率</a:t>
                </a:r>
                <a:endParaRPr lang="en-US" altLang="zh-CN" dirty="0"/>
              </a:p>
              <a:p>
                <a:endParaRPr lang="zh-CN" altLang="zh-CN" dirty="0"/>
              </a:p>
              <a:p>
                <a:r>
                  <a:rPr lang="zh-CN" altLang="zh-CN" dirty="0"/>
                  <a:t>总资产利润率又称总资产报酬率、总资产回报率、资产总额利润率</a:t>
                </a:r>
                <a:r>
                  <a:rPr lang="en-US" altLang="zh-CN" dirty="0"/>
                  <a:t>,</a:t>
                </a:r>
                <a:r>
                  <a:rPr lang="zh-CN" altLang="zh-CN" dirty="0"/>
                  <a:t>是指企业息税前利润与平均总资产之间的比率</a:t>
                </a:r>
                <a:r>
                  <a:rPr lang="en-US" altLang="zh-CN" dirty="0"/>
                  <a:t>,</a:t>
                </a:r>
                <a:r>
                  <a:rPr lang="zh-CN" altLang="zh-CN" dirty="0"/>
                  <a:t>用以评价企业运用全部资产的总体获利能力</a:t>
                </a:r>
                <a:r>
                  <a:rPr lang="en-US" altLang="zh-CN" dirty="0"/>
                  <a:t>,</a:t>
                </a:r>
                <a:r>
                  <a:rPr lang="zh-CN" altLang="zh-CN" dirty="0"/>
                  <a:t>是评价企业资产营运效益的重要指标。其计算公式为</a:t>
                </a:r>
                <a:r>
                  <a:rPr lang="en-US" altLang="zh-CN" dirty="0"/>
                  <a:t>:</a:t>
                </a:r>
                <a:endParaRPr lang="zh-CN" altLang="zh-CN" dirty="0"/>
              </a:p>
              <a:p>
                <a:r>
                  <a:rPr lang="zh-CN" altLang="zh-CN" dirty="0"/>
                  <a:t>　　总资产利润率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净利润</m:t>
                        </m:r>
                      </m:num>
                      <m:den>
                        <m:r>
                          <m:rPr>
                            <m:nor/>
                          </m:rPr>
                          <a:rPr lang="zh-CN" altLang="zh-CN">
                            <a:latin typeface="Cambria Math" panose="02040503050406030204" pitchFamily="18" charset="0"/>
                          </a:rPr>
                          <m:t>资产总额</m:t>
                        </m:r>
                      </m:den>
                    </m:f>
                  </m:oMath>
                </a14:m>
                <a:r>
                  <a:rPr lang="en-US" altLang="zh-CN" dirty="0"/>
                  <a:t>×100%</a:t>
                </a:r>
                <a:endParaRPr lang="en-US" altLang="zh-CN" dirty="0"/>
              </a:p>
              <a:p>
                <a:endParaRPr lang="zh-CN" altLang="zh-CN" dirty="0"/>
              </a:p>
              <a:p>
                <a:r>
                  <a:rPr lang="zh-CN" altLang="zh-CN" dirty="0"/>
                  <a:t>总资产利润率主要用来衡量企业利用资产获取利润的能力</a:t>
                </a:r>
                <a:r>
                  <a:rPr lang="en-US" altLang="zh-CN" dirty="0"/>
                  <a:t>,</a:t>
                </a:r>
                <a:r>
                  <a:rPr lang="zh-CN" altLang="zh-CN" dirty="0"/>
                  <a:t>反映了企业总资产的利用效率</a:t>
                </a:r>
                <a:r>
                  <a:rPr lang="en-US" altLang="zh-CN" dirty="0"/>
                  <a:t>,</a:t>
                </a:r>
                <a:r>
                  <a:rPr lang="zh-CN" altLang="zh-CN" dirty="0"/>
                  <a:t>表示企业每单位资产能获得净利润的数量。这一比率越高</a:t>
                </a:r>
                <a:r>
                  <a:rPr lang="en-US" altLang="zh-CN" dirty="0"/>
                  <a:t>,</a:t>
                </a:r>
                <a:r>
                  <a:rPr lang="zh-CN" altLang="zh-CN" dirty="0"/>
                  <a:t>表明企业投入产出的水平越好</a:t>
                </a:r>
                <a:r>
                  <a:rPr lang="en-US" altLang="zh-CN" dirty="0"/>
                  <a:t>,</a:t>
                </a:r>
                <a:r>
                  <a:rPr lang="zh-CN" altLang="zh-CN" dirty="0"/>
                  <a:t>企业的资产营运越有效</a:t>
                </a:r>
                <a:r>
                  <a:rPr lang="en-US" altLang="zh-CN" dirty="0"/>
                  <a:t>,</a:t>
                </a:r>
                <a:r>
                  <a:rPr lang="zh-CN" altLang="zh-CN" dirty="0"/>
                  <a:t>说明企业全部资产的盈利能力越强。该指标与净利润成正比</a:t>
                </a:r>
                <a:r>
                  <a:rPr lang="en-US" altLang="zh-CN" dirty="0"/>
                  <a:t>,</a:t>
                </a:r>
                <a:r>
                  <a:rPr lang="zh-CN" altLang="zh-CN" dirty="0"/>
                  <a:t>与资产平均总额成反比。而净利润的多少与公司资产结构、经营管理水平有着密切的关系。</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2070209"/>
                <a:ext cx="10114687" cy="3390095"/>
              </a:xfrm>
              <a:prstGeom prst="rect">
                <a:avLst/>
              </a:prstGeom>
              <a:blipFill rotWithShape="1">
                <a:blip r:embed="rId1"/>
                <a:stretch>
                  <a:fillRect l="-2" t="-3" r="6" b="17"/>
                </a:stretch>
              </a:blipFill>
            </p:spPr>
            <p:txBody>
              <a:bodyPr/>
              <a:lstStyle/>
              <a:p>
                <a:r>
                  <a:rPr lang="zh-CN" alt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1169" y="138547"/>
            <a:ext cx="6019420" cy="521970"/>
          </a:xfrm>
          <a:prstGeom prst="rect">
            <a:avLst/>
          </a:prstGeom>
          <a:noFill/>
        </p:spPr>
        <p:txBody>
          <a:bodyPr wrap="square" rtlCol="0">
            <a:spAutoFit/>
          </a:bodyPr>
          <a:lstStyle/>
          <a:p>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第十讲</a:t>
            </a:r>
            <a:r>
              <a:rPr 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盈利能力指标的计算与分析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7263"/>
            <a:ext cx="6094358" cy="1569660"/>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一、企业盈利能力一般分析</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7" y="2070209"/>
                <a:ext cx="3818550" cy="4142031"/>
              </a:xfrm>
              <a:prstGeom prst="rect">
                <a:avLst/>
              </a:prstGeom>
            </p:spPr>
            <p:txBody>
              <a:bodyPr wrap="square">
                <a:spAutoFit/>
              </a:bodyPr>
              <a:lstStyle/>
              <a:p>
                <a:pPr>
                  <a:lnSpc>
                    <a:spcPct val="150000"/>
                  </a:lnSpc>
                </a:pPr>
                <a:r>
                  <a:rPr lang="en-US" altLang="zh-CN" dirty="0"/>
                  <a:t>(</a:t>
                </a:r>
                <a:r>
                  <a:rPr lang="zh-CN" altLang="zh-CN" dirty="0"/>
                  <a:t>三</a:t>
                </a:r>
                <a:r>
                  <a:rPr lang="en-US" altLang="zh-CN" dirty="0"/>
                  <a:t>)</a:t>
                </a:r>
                <a:r>
                  <a:rPr lang="zh-CN" altLang="zh-CN" dirty="0"/>
                  <a:t>总资产利润率</a:t>
                </a:r>
                <a:endParaRPr lang="zh-CN" altLang="zh-CN" dirty="0"/>
              </a:p>
              <a:p>
                <a:pPr>
                  <a:lnSpc>
                    <a:spcPct val="150000"/>
                  </a:lnSpc>
                </a:pPr>
                <a:r>
                  <a:rPr lang="zh-CN" altLang="zh-CN" dirty="0"/>
                  <a:t>总资产利润率又称总资产报酬率、总资产回报率、资产总额利润率</a:t>
                </a:r>
                <a:r>
                  <a:rPr lang="en-US" altLang="zh-CN" dirty="0"/>
                  <a:t>,</a:t>
                </a:r>
                <a:r>
                  <a:rPr lang="zh-CN" altLang="zh-CN" dirty="0"/>
                  <a:t>是指企业息税前利润与平均总资产之间的比率</a:t>
                </a:r>
                <a:r>
                  <a:rPr lang="en-US" altLang="zh-CN" dirty="0"/>
                  <a:t>,</a:t>
                </a:r>
                <a:r>
                  <a:rPr lang="zh-CN" altLang="zh-CN" dirty="0"/>
                  <a:t>用以评价企业运用全部资产的总体获利能力</a:t>
                </a:r>
                <a:r>
                  <a:rPr lang="en-US" altLang="zh-CN" dirty="0"/>
                  <a:t>,</a:t>
                </a:r>
                <a:r>
                  <a:rPr lang="zh-CN" altLang="zh-CN" dirty="0"/>
                  <a:t>是评价企业资产营运效益的重要指标。其计算公式为</a:t>
                </a:r>
                <a:r>
                  <a:rPr lang="en-US" altLang="zh-CN" dirty="0"/>
                  <a:t>:</a:t>
                </a:r>
                <a:endParaRPr lang="zh-CN" altLang="zh-CN" dirty="0"/>
              </a:p>
              <a:p>
                <a:pPr>
                  <a:lnSpc>
                    <a:spcPct val="150000"/>
                  </a:lnSpc>
                </a:pPr>
                <a:r>
                  <a:rPr lang="zh-CN" altLang="zh-CN" dirty="0"/>
                  <a:t>　　总资产利润率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净利润</m:t>
                        </m:r>
                      </m:num>
                      <m:den>
                        <m:r>
                          <m:rPr>
                            <m:nor/>
                          </m:rPr>
                          <a:rPr lang="zh-CN" altLang="zh-CN">
                            <a:latin typeface="Cambria Math" panose="02040503050406030204" pitchFamily="18" charset="0"/>
                          </a:rPr>
                          <m:t>资产总额</m:t>
                        </m:r>
                      </m:den>
                    </m:f>
                  </m:oMath>
                </a14:m>
                <a:r>
                  <a:rPr lang="en-US" altLang="zh-CN" dirty="0"/>
                  <a:t>×100%</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7" y="2070209"/>
                <a:ext cx="3818550" cy="4142031"/>
              </a:xfrm>
              <a:prstGeom prst="rect">
                <a:avLst/>
              </a:prstGeom>
              <a:blipFill rotWithShape="1">
                <a:blip r:embed="rId1"/>
                <a:stretch>
                  <a:fillRect l="-4" t="-3" r="12" b="1"/>
                </a:stretch>
              </a:blipFill>
            </p:spPr>
            <p:txBody>
              <a:bodyPr/>
              <a:lstStyle/>
              <a:p>
                <a:r>
                  <a:rPr lang="zh-CN" altLang="en-US">
                    <a:noFill/>
                  </a:rPr>
                  <a:t> </a:t>
                </a:r>
              </a:p>
            </p:txBody>
          </p:sp>
        </mc:Fallback>
      </mc:AlternateContent>
      <p:pic>
        <p:nvPicPr>
          <p:cNvPr id="6" name="图片 5"/>
          <p:cNvPicPr>
            <a:picLocks noChangeAspect="1"/>
          </p:cNvPicPr>
          <p:nvPr/>
        </p:nvPicPr>
        <p:blipFill>
          <a:blip r:embed="rId2" cstate="email"/>
          <a:stretch>
            <a:fillRect/>
          </a:stretch>
        </p:blipFill>
        <p:spPr>
          <a:xfrm>
            <a:off x="4310937" y="47249"/>
            <a:ext cx="7275076" cy="727507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theme/theme1.xml><?xml version="1.0" encoding="utf-8"?>
<a:theme xmlns:a="http://schemas.openxmlformats.org/drawingml/2006/main" name="第一PPT，www.1ppt.com">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5485</Words>
  <Application>WPS 演示</Application>
  <PresentationFormat>宽屏</PresentationFormat>
  <Paragraphs>239</Paragraphs>
  <Slides>23</Slides>
  <Notes>11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微软雅黑</vt:lpstr>
      <vt:lpstr>Calibri</vt:lpstr>
      <vt:lpstr>黑体</vt:lpstr>
      <vt:lpstr>Times New Roman</vt:lpstr>
      <vt:lpstr>Aharoni</vt:lpstr>
      <vt:lpstr>Yu Gothic UI Semibold</vt:lpstr>
      <vt:lpstr>Cambria Math</vt:lpstr>
      <vt:lpstr>Arial Unicode MS</vt:lpstr>
      <vt:lpstr>Calibri Light</vt:lpstr>
      <vt:lpstr>等线</vt:lpstr>
      <vt:lpstr>MS PGothic</vt:lpstr>
      <vt:lpstr>Impact</vt:lpstr>
      <vt:lpstr>第一PPT，www.1ppt.com</vt:lpstr>
      <vt:lpstr>PowerPoint 演示文稿</vt:lpstr>
      <vt:lpstr>PowerPoint 演示文稿</vt:lpstr>
      <vt:lpstr>PowerPoint 演示文稿</vt:lpstr>
      <vt:lpstr>PowerPoint 演示文稿</vt:lpstr>
      <vt:lpstr>解:各年销售净利率为: 2015年销售净利率= (1 159 960/7 178 280) X 100%= 16.16% 2014年销售净利率= (883 961/5 071 380) X 100%= 17.43% 2013年销售净利率= (643 001/4 888 100) X 100%= 13. 15% 通过计算可以看出，WK房地产公司的销售净利率从2014年开始有所增加，2015 年与2014年相比，销售净利率虽有所降低，但降低的幅度不大。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合作共赢</dc:title>
  <dc:creator>第一PPT</dc:creator>
  <cp:keywords>www.1ppt.com</cp:keywords>
  <cp:lastModifiedBy>丁亮1411184057</cp:lastModifiedBy>
  <cp:revision>235</cp:revision>
  <dcterms:created xsi:type="dcterms:W3CDTF">2016-07-09T01:44:00Z</dcterms:created>
  <dcterms:modified xsi:type="dcterms:W3CDTF">2021-11-07T04:49:29Z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3B5B78FF9A8F49498C65213AA5CEF35C</vt:lpwstr>
  </property>
</Properties>
</file>